
<file path=[Content_Types].xml><?xml version="1.0" encoding="utf-8"?>
<Types xmlns="http://schemas.openxmlformats.org/package/2006/content-types">
  <Default Extension="fntdata" ContentType="application/x-fontdata"/>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7"/>
  </p:notesMasterIdLst>
  <p:sldIdLst>
    <p:sldId id="256" r:id="rId2"/>
    <p:sldId id="296" r:id="rId3"/>
    <p:sldId id="258" r:id="rId4"/>
    <p:sldId id="263" r:id="rId5"/>
    <p:sldId id="262" r:id="rId6"/>
    <p:sldId id="259" r:id="rId7"/>
    <p:sldId id="271" r:id="rId8"/>
    <p:sldId id="297" r:id="rId9"/>
    <p:sldId id="260" r:id="rId10"/>
    <p:sldId id="261" r:id="rId11"/>
    <p:sldId id="264" r:id="rId12"/>
    <p:sldId id="298" r:id="rId13"/>
    <p:sldId id="299" r:id="rId14"/>
    <p:sldId id="300" r:id="rId15"/>
    <p:sldId id="273" r:id="rId16"/>
    <p:sldId id="277" r:id="rId17"/>
    <p:sldId id="278" r:id="rId18"/>
    <p:sldId id="276" r:id="rId19"/>
    <p:sldId id="281" r:id="rId20"/>
    <p:sldId id="284" r:id="rId21"/>
    <p:sldId id="285" r:id="rId22"/>
    <p:sldId id="286" r:id="rId23"/>
    <p:sldId id="283" r:id="rId24"/>
    <p:sldId id="266" r:id="rId25"/>
    <p:sldId id="257" r:id="rId26"/>
    <p:sldId id="267" r:id="rId27"/>
    <p:sldId id="289" r:id="rId28"/>
    <p:sldId id="290" r:id="rId29"/>
    <p:sldId id="291" r:id="rId30"/>
    <p:sldId id="292" r:id="rId31"/>
    <p:sldId id="293" r:id="rId32"/>
    <p:sldId id="295" r:id="rId33"/>
    <p:sldId id="294" r:id="rId34"/>
    <p:sldId id="269" r:id="rId35"/>
    <p:sldId id="301" r:id="rId36"/>
  </p:sldIdLst>
  <p:sldSz cx="18288000" cy="10287000"/>
  <p:notesSz cx="6858000" cy="9144000"/>
  <p:embeddedFontLst>
    <p:embeddedFont>
      <p:font typeface="Candara" panose="020E0502030303020204" pitchFamily="34" charset="0"/>
      <p:regular r:id="rId38"/>
      <p:bold r:id="rId39"/>
      <p:italic r:id="rId40"/>
      <p:boldItalic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29" autoAdjust="0"/>
    <p:restoredTop sz="94622" autoAdjust="0"/>
  </p:normalViewPr>
  <p:slideViewPr>
    <p:cSldViewPr>
      <p:cViewPr varScale="1">
        <p:scale>
          <a:sx n="55" d="100"/>
          <a:sy n="55" d="100"/>
        </p:scale>
        <p:origin x="706" y="-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font" Target="fonts/font4.fntdata"/></Relationships>
</file>

<file path=ppt/media/image1.png>
</file>

<file path=ppt/media/image10.png>
</file>

<file path=ppt/media/image11.jpg>
</file>

<file path=ppt/media/image12.jpeg>
</file>

<file path=ppt/media/image13.jpeg>
</file>

<file path=ppt/media/image14.jpeg>
</file>

<file path=ppt/media/image15.jpeg>
</file>

<file path=ppt/media/image16.jpeg>
</file>

<file path=ppt/media/image17.jpg>
</file>

<file path=ppt/media/image18.jpg>
</file>

<file path=ppt/media/image19.jfif>
</file>

<file path=ppt/media/image2.jpeg>
</file>

<file path=ppt/media/image20.jfif>
</file>

<file path=ppt/media/image21.jfif>
</file>

<file path=ppt/media/image22.jpg>
</file>

<file path=ppt/media/image23.png>
</file>

<file path=ppt/media/image24.jfif>
</file>

<file path=ppt/media/image25.jfif>
</file>

<file path=ppt/media/image26.jpg>
</file>

<file path=ppt/media/image27.jpg>
</file>

<file path=ppt/media/image28.jpg>
</file>

<file path=ppt/media/image29.jpg>
</file>

<file path=ppt/media/image3.jpeg>
</file>

<file path=ppt/media/image30.jpg>
</file>

<file path=ppt/media/image31.jpg>
</file>

<file path=ppt/media/image32.jpg>
</file>

<file path=ppt/media/image33.jpg>
</file>

<file path=ppt/media/image34.jpg>
</file>

<file path=ppt/media/image35.png>
</file>

<file path=ppt/media/image36.jpg>
</file>

<file path=ppt/media/image37.jpg>
</file>

<file path=ppt/media/image38.png>
</file>

<file path=ppt/media/image39.svg>
</file>

<file path=ppt/media/image4.jpeg>
</file>

<file path=ppt/media/image40.png>
</file>

<file path=ppt/media/image41.svg>
</file>

<file path=ppt/media/image5.jfif>
</file>

<file path=ppt/media/image6.jfif>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F4C32-4BE3-447F-AA5E-F68DB9F91AB3}" type="datetimeFigureOut">
              <a:rPr lang="en-IN" smtClean="0"/>
              <a:t>22-04-2024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2CB014-2493-473D-A613-6AE9EB4A1399}" type="slidenum">
              <a:rPr lang="en-IN" smtClean="0"/>
              <a:t>‹#›</a:t>
            </a:fld>
            <a:endParaRPr lang="en-IN"/>
          </a:p>
        </p:txBody>
      </p:sp>
    </p:spTree>
    <p:extLst>
      <p:ext uri="{BB962C8B-B14F-4D97-AF65-F5344CB8AC3E}">
        <p14:creationId xmlns:p14="http://schemas.microsoft.com/office/powerpoint/2010/main" val="1176411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F2CB014-2493-473D-A613-6AE9EB4A1399}" type="slidenum">
              <a:rPr lang="en-IN" smtClean="0"/>
              <a:t>3</a:t>
            </a:fld>
            <a:endParaRPr lang="en-IN"/>
          </a:p>
        </p:txBody>
      </p:sp>
    </p:spTree>
    <p:extLst>
      <p:ext uri="{BB962C8B-B14F-4D97-AF65-F5344CB8AC3E}">
        <p14:creationId xmlns:p14="http://schemas.microsoft.com/office/powerpoint/2010/main" val="1647270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hyperlink" Target="https://realpython.com/courses/intro-object-oriented-programming-oop-python/" TargetMode="External"/><Relationship Id="rId3" Type="http://schemas.openxmlformats.org/officeDocument/2006/relationships/hyperlink" Target="https://en.wikipedia.org/wiki/Graphical_user_interface" TargetMode="External"/><Relationship Id="rId7" Type="http://schemas.openxmlformats.org/officeDocument/2006/relationships/hyperlink" Target="https://realpython.com/defining-your-own-python-function/" TargetMode="External"/><Relationship Id="rId2" Type="http://schemas.openxmlformats.org/officeDocument/2006/relationships/image" Target="../media/image16.jpeg"/><Relationship Id="rId1" Type="http://schemas.openxmlformats.org/officeDocument/2006/relationships/slideLayout" Target="../slideLayouts/slideLayout7.xml"/><Relationship Id="rId6" Type="http://schemas.openxmlformats.org/officeDocument/2006/relationships/hyperlink" Target="https://realpython.com/python-conditional-statements/" TargetMode="External"/><Relationship Id="rId5" Type="http://schemas.openxmlformats.org/officeDocument/2006/relationships/hyperlink" Target="https://realpython.com/python-for-loop/" TargetMode="External"/><Relationship Id="rId10" Type="http://schemas.openxmlformats.org/officeDocument/2006/relationships/image" Target="../media/image18.jpg"/><Relationship Id="rId4" Type="http://schemas.openxmlformats.org/officeDocument/2006/relationships/hyperlink" Target="https://realpython.com/python-variables/" TargetMode="External"/><Relationship Id="rId9" Type="http://schemas.openxmlformats.org/officeDocument/2006/relationships/image" Target="../media/image17.jpg"/></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Computer_cluster" TargetMode="External"/><Relationship Id="rId2" Type="http://schemas.openxmlformats.org/officeDocument/2006/relationships/hyperlink" Target="https://en.wikipedia.org/wiki/Supercomputer" TargetMode="External"/><Relationship Id="rId1" Type="http://schemas.openxmlformats.org/officeDocument/2006/relationships/slideLayout" Target="../slideLayouts/slideLayout7.xml"/><Relationship Id="rId4" Type="http://schemas.openxmlformats.org/officeDocument/2006/relationships/image" Target="../media/image19.jfif"/></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Data_transformation" TargetMode="External"/><Relationship Id="rId2" Type="http://schemas.openxmlformats.org/officeDocument/2006/relationships/hyperlink" Target="https://en.wikipedia.org/wiki/Data_cleansing" TargetMode="External"/><Relationship Id="rId1" Type="http://schemas.openxmlformats.org/officeDocument/2006/relationships/slideLayout" Target="../slideLayouts/slideLayout7.xml"/><Relationship Id="rId6" Type="http://schemas.openxmlformats.org/officeDocument/2006/relationships/image" Target="../media/image21.jfif"/><Relationship Id="rId5" Type="http://schemas.openxmlformats.org/officeDocument/2006/relationships/image" Target="../media/image20.jfif"/><Relationship Id="rId4" Type="http://schemas.openxmlformats.org/officeDocument/2006/relationships/hyperlink" Target="https://en.wikipedia.org/wiki/Data_modeling"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hyperlink" Target="https://en.wikipedia.org/wiki/Home_automation" TargetMode="External"/><Relationship Id="rId7" Type="http://schemas.openxmlformats.org/officeDocument/2006/relationships/image" Target="../media/image25.jfif"/><Relationship Id="rId2" Type="http://schemas.openxmlformats.org/officeDocument/2006/relationships/hyperlink" Target="https://en.wikipedia.org/wiki/Internet_of_things" TargetMode="External"/><Relationship Id="rId1" Type="http://schemas.openxmlformats.org/officeDocument/2006/relationships/slideLayout" Target="../slideLayouts/slideLayout7.xml"/><Relationship Id="rId6" Type="http://schemas.openxmlformats.org/officeDocument/2006/relationships/image" Target="../media/image24.jfif"/><Relationship Id="rId5" Type="http://schemas.openxmlformats.org/officeDocument/2006/relationships/hyperlink" Target="https://en.wikipedia.org/wiki/Robotics" TargetMode="External"/><Relationship Id="rId4" Type="http://schemas.openxmlformats.org/officeDocument/2006/relationships/hyperlink" Target="https://en.wikipedia.org/wiki/Self-driving_ca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hyperlink" Target="https://www.nasa.gov/" TargetMode="Externa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hyperlink" Target="https://www.facebook.com/" TargetMode="Externa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hyperlink" Target="https://www.paypal.com/in/home" TargetMode="Externa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9.svg"/><Relationship Id="rId2" Type="http://schemas.openxmlformats.org/officeDocument/2006/relationships/image" Target="../media/image38.png"/><Relationship Id="rId1" Type="http://schemas.openxmlformats.org/officeDocument/2006/relationships/slideLayout" Target="../slideLayouts/slideLayout7.xml"/><Relationship Id="rId5" Type="http://schemas.openxmlformats.org/officeDocument/2006/relationships/image" Target="../media/image41.svg"/><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6.jfif"/><Relationship Id="rId5" Type="http://schemas.openxmlformats.org/officeDocument/2006/relationships/image" Target="../media/image5.jfif"/><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D697DD-85B1-4936-A6C3-EB9F973B5270}"/>
              </a:ext>
            </a:extLst>
          </p:cNvPr>
          <p:cNvSpPr/>
          <p:nvPr/>
        </p:nvSpPr>
        <p:spPr>
          <a:xfrm>
            <a:off x="0" y="0"/>
            <a:ext cx="18288000"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ndara" panose="020E0502030303020204" pitchFamily="34" charset="0"/>
            </a:endParaRPr>
          </a:p>
        </p:txBody>
      </p:sp>
      <p:grpSp>
        <p:nvGrpSpPr>
          <p:cNvPr id="3" name="Group 3"/>
          <p:cNvGrpSpPr/>
          <p:nvPr/>
        </p:nvGrpSpPr>
        <p:grpSpPr>
          <a:xfrm>
            <a:off x="3210589" y="1943593"/>
            <a:ext cx="16296611" cy="4729200"/>
            <a:chOff x="0" y="0"/>
            <a:chExt cx="812800" cy="812800"/>
          </a:xfrm>
        </p:grpSpPr>
        <p:sp>
          <p:nvSpPr>
            <p:cNvPr id="4" name="Freeform 4"/>
            <p:cNvSpPr/>
            <p:nvPr/>
          </p:nvSpPr>
          <p:spPr>
            <a:xfrm>
              <a:off x="0" y="0"/>
              <a:ext cx="812800" cy="812800"/>
            </a:xfrm>
            <a:prstGeom prst="rect">
              <a:avLst/>
            </a:prstGeom>
            <a:solidFill>
              <a:srgbClr val="FFF6E3"/>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8" name="TextBox 8"/>
          <p:cNvSpPr txBox="1"/>
          <p:nvPr/>
        </p:nvSpPr>
        <p:spPr>
          <a:xfrm>
            <a:off x="6858000" y="8345247"/>
            <a:ext cx="6423458" cy="421206"/>
          </a:xfrm>
          <a:prstGeom prst="rect">
            <a:avLst/>
          </a:prstGeom>
        </p:spPr>
        <p:txBody>
          <a:bodyPr lIns="0" tIns="0" rIns="0" bIns="0" rtlCol="0" anchor="t">
            <a:spAutoFit/>
          </a:bodyPr>
          <a:lstStyle/>
          <a:p>
            <a:pPr algn="ctr">
              <a:lnSpc>
                <a:spcPts val="3499"/>
              </a:lnSpc>
            </a:pPr>
            <a:r>
              <a:rPr lang="en-US" sz="2499" spc="124" dirty="0">
                <a:solidFill>
                  <a:srgbClr val="000000"/>
                </a:solidFill>
                <a:latin typeface="Candara" panose="020E0502030303020204" pitchFamily="34" charset="0"/>
              </a:rPr>
              <a:t>By FATHIMA FAMINA</a:t>
            </a:r>
          </a:p>
        </p:txBody>
      </p:sp>
      <p:sp>
        <p:nvSpPr>
          <p:cNvPr id="9" name="TextBox 9"/>
          <p:cNvSpPr txBox="1"/>
          <p:nvPr/>
        </p:nvSpPr>
        <p:spPr>
          <a:xfrm>
            <a:off x="762000" y="9493271"/>
            <a:ext cx="4865095" cy="337015"/>
          </a:xfrm>
          <a:prstGeom prst="rect">
            <a:avLst/>
          </a:prstGeom>
        </p:spPr>
        <p:txBody>
          <a:bodyPr lIns="0" tIns="0" rIns="0" bIns="0" rtlCol="0" anchor="t">
            <a:spAutoFit/>
          </a:bodyPr>
          <a:lstStyle/>
          <a:p>
            <a:pPr>
              <a:lnSpc>
                <a:spcPts val="2799"/>
              </a:lnSpc>
            </a:pPr>
            <a:r>
              <a:rPr lang="en-US" sz="1999" dirty="0">
                <a:solidFill>
                  <a:srgbClr val="000000"/>
                </a:solidFill>
                <a:latin typeface="Candara" panose="020E0502030303020204" pitchFamily="34" charset="0"/>
              </a:rPr>
              <a:t>www.beat.com</a:t>
            </a:r>
          </a:p>
        </p:txBody>
      </p:sp>
      <p:sp>
        <p:nvSpPr>
          <p:cNvPr id="2" name="TextBox 2"/>
          <p:cNvSpPr txBox="1"/>
          <p:nvPr/>
        </p:nvSpPr>
        <p:spPr>
          <a:xfrm>
            <a:off x="2006006" y="2541350"/>
            <a:ext cx="14275988" cy="3466911"/>
          </a:xfrm>
          <a:prstGeom prst="rect">
            <a:avLst/>
          </a:prstGeom>
        </p:spPr>
        <p:txBody>
          <a:bodyPr lIns="0" tIns="0" rIns="0" bIns="0" rtlCol="0" anchor="t">
            <a:spAutoFit/>
          </a:bodyPr>
          <a:lstStyle/>
          <a:p>
            <a:pPr algn="ctr">
              <a:lnSpc>
                <a:spcPts val="14000"/>
              </a:lnSpc>
            </a:pPr>
            <a:r>
              <a:rPr lang="en-US" sz="14000" dirty="0">
                <a:solidFill>
                  <a:srgbClr val="000000"/>
                </a:solidFill>
                <a:latin typeface="Candara" panose="020E0502030303020204" pitchFamily="34" charset="0"/>
              </a:rPr>
              <a:t>	</a:t>
            </a:r>
            <a:r>
              <a:rPr lang="en-US" sz="9600" dirty="0">
                <a:solidFill>
                  <a:srgbClr val="000000"/>
                </a:solidFill>
                <a:latin typeface="Candara" panose="020E0502030303020204" pitchFamily="34" charset="0"/>
              </a:rPr>
              <a:t>UNVEILING PYTHON'S SECRETS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226300" y="-361442"/>
            <a:ext cx="11274313" cy="11009883"/>
            <a:chOff x="0" y="0"/>
            <a:chExt cx="2969366" cy="2899722"/>
          </a:xfrm>
        </p:grpSpPr>
        <p:sp>
          <p:nvSpPr>
            <p:cNvPr id="3" name="Freeform 3"/>
            <p:cNvSpPr/>
            <p:nvPr/>
          </p:nvSpPr>
          <p:spPr>
            <a:xfrm>
              <a:off x="0" y="0"/>
              <a:ext cx="2969366" cy="2899722"/>
            </a:xfrm>
            <a:custGeom>
              <a:avLst/>
              <a:gdLst/>
              <a:ahLst/>
              <a:cxnLst/>
              <a:rect l="l" t="t" r="r" b="b"/>
              <a:pathLst>
                <a:path w="2969366" h="2899722">
                  <a:moveTo>
                    <a:pt x="0" y="0"/>
                  </a:moveTo>
                  <a:lnTo>
                    <a:pt x="2969366" y="0"/>
                  </a:lnTo>
                  <a:lnTo>
                    <a:pt x="2969366" y="2899722"/>
                  </a:lnTo>
                  <a:lnTo>
                    <a:pt x="0" y="2899722"/>
                  </a:lnTo>
                  <a:close/>
                </a:path>
              </a:pathLst>
            </a:custGeom>
            <a:solidFill>
              <a:srgbClr val="FFF6E3"/>
            </a:solidFill>
          </p:spPr>
        </p:sp>
        <p:sp>
          <p:nvSpPr>
            <p:cNvPr id="4" name="TextBox 4"/>
            <p:cNvSpPr txBox="1"/>
            <p:nvPr/>
          </p:nvSpPr>
          <p:spPr>
            <a:xfrm>
              <a:off x="0" y="-38100"/>
              <a:ext cx="2969366" cy="2937822"/>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5" name="Group 5"/>
          <p:cNvGrpSpPr/>
          <p:nvPr/>
        </p:nvGrpSpPr>
        <p:grpSpPr>
          <a:xfrm>
            <a:off x="8722236" y="1741941"/>
            <a:ext cx="3747427" cy="2664836"/>
            <a:chOff x="0" y="0"/>
            <a:chExt cx="4996569" cy="3553114"/>
          </a:xfrm>
        </p:grpSpPr>
        <p:pic>
          <p:nvPicPr>
            <p:cNvPr id="6" name="Picture 6"/>
            <p:cNvPicPr>
              <a:picLocks noChangeAspect="1"/>
            </p:cNvPicPr>
            <p:nvPr/>
          </p:nvPicPr>
          <p:blipFill>
            <a:blip r:embed="rId2"/>
            <a:srcRect l="3124" r="3124"/>
            <a:stretch>
              <a:fillRect/>
            </a:stretch>
          </p:blipFill>
          <p:spPr>
            <a:xfrm>
              <a:off x="0" y="0"/>
              <a:ext cx="4996569" cy="3553114"/>
            </a:xfrm>
            <a:prstGeom prst="rect">
              <a:avLst/>
            </a:prstGeom>
          </p:spPr>
        </p:pic>
      </p:grpSp>
      <p:grpSp>
        <p:nvGrpSpPr>
          <p:cNvPr id="7" name="Group 7"/>
          <p:cNvGrpSpPr/>
          <p:nvPr/>
        </p:nvGrpSpPr>
        <p:grpSpPr>
          <a:xfrm>
            <a:off x="8722236" y="5381194"/>
            <a:ext cx="3747427" cy="2664836"/>
            <a:chOff x="0" y="0"/>
            <a:chExt cx="4996569" cy="3553114"/>
          </a:xfrm>
        </p:grpSpPr>
        <p:pic>
          <p:nvPicPr>
            <p:cNvPr id="8" name="Picture 8"/>
            <p:cNvPicPr>
              <a:picLocks noChangeAspect="1"/>
            </p:cNvPicPr>
            <p:nvPr/>
          </p:nvPicPr>
          <p:blipFill>
            <a:blip r:embed="rId3"/>
            <a:srcRect t="39687" b="12905"/>
            <a:stretch>
              <a:fillRect/>
            </a:stretch>
          </p:blipFill>
          <p:spPr>
            <a:xfrm>
              <a:off x="0" y="0"/>
              <a:ext cx="4996569" cy="3553114"/>
            </a:xfrm>
            <a:prstGeom prst="rect">
              <a:avLst/>
            </a:prstGeom>
          </p:spPr>
        </p:pic>
      </p:grpSp>
      <p:grpSp>
        <p:nvGrpSpPr>
          <p:cNvPr id="9" name="Group 9"/>
          <p:cNvGrpSpPr/>
          <p:nvPr/>
        </p:nvGrpSpPr>
        <p:grpSpPr>
          <a:xfrm>
            <a:off x="13044637" y="1741941"/>
            <a:ext cx="3747427" cy="2664836"/>
            <a:chOff x="0" y="0"/>
            <a:chExt cx="4996569" cy="3553114"/>
          </a:xfrm>
        </p:grpSpPr>
        <p:pic>
          <p:nvPicPr>
            <p:cNvPr id="10" name="Picture 10"/>
            <p:cNvPicPr>
              <a:picLocks noChangeAspect="1"/>
            </p:cNvPicPr>
            <p:nvPr/>
          </p:nvPicPr>
          <p:blipFill>
            <a:blip r:embed="rId4"/>
            <a:srcRect l="3124" r="3124"/>
            <a:stretch>
              <a:fillRect/>
            </a:stretch>
          </p:blipFill>
          <p:spPr>
            <a:xfrm>
              <a:off x="0" y="0"/>
              <a:ext cx="4996569" cy="3553114"/>
            </a:xfrm>
            <a:prstGeom prst="rect">
              <a:avLst/>
            </a:prstGeom>
          </p:spPr>
        </p:pic>
      </p:grpSp>
      <p:grpSp>
        <p:nvGrpSpPr>
          <p:cNvPr id="11" name="Group 11"/>
          <p:cNvGrpSpPr/>
          <p:nvPr/>
        </p:nvGrpSpPr>
        <p:grpSpPr>
          <a:xfrm>
            <a:off x="13044637" y="5381194"/>
            <a:ext cx="3747427" cy="2664836"/>
            <a:chOff x="0" y="0"/>
            <a:chExt cx="4996569" cy="3553114"/>
          </a:xfrm>
        </p:grpSpPr>
        <p:pic>
          <p:nvPicPr>
            <p:cNvPr id="12" name="Picture 12"/>
            <p:cNvPicPr>
              <a:picLocks noChangeAspect="1"/>
            </p:cNvPicPr>
            <p:nvPr/>
          </p:nvPicPr>
          <p:blipFill>
            <a:blip r:embed="rId5"/>
            <a:srcRect t="34411" b="18180"/>
            <a:stretch>
              <a:fillRect/>
            </a:stretch>
          </p:blipFill>
          <p:spPr>
            <a:xfrm>
              <a:off x="0" y="0"/>
              <a:ext cx="4996569" cy="3553114"/>
            </a:xfrm>
            <a:prstGeom prst="rect">
              <a:avLst/>
            </a:prstGeom>
          </p:spPr>
        </p:pic>
      </p:grpSp>
      <p:sp>
        <p:nvSpPr>
          <p:cNvPr id="13" name="TextBox 13"/>
          <p:cNvSpPr txBox="1"/>
          <p:nvPr/>
        </p:nvSpPr>
        <p:spPr>
          <a:xfrm>
            <a:off x="1560664" y="3159063"/>
            <a:ext cx="5252005" cy="1450975"/>
          </a:xfrm>
          <a:prstGeom prst="rect">
            <a:avLst/>
          </a:prstGeom>
        </p:spPr>
        <p:txBody>
          <a:bodyPr lIns="0" tIns="0" rIns="0" bIns="0" rtlCol="0" anchor="t">
            <a:spAutoFit/>
          </a:bodyPr>
          <a:lstStyle/>
          <a:p>
            <a:pPr>
              <a:lnSpc>
                <a:spcPts val="11299"/>
              </a:lnSpc>
            </a:pPr>
            <a:r>
              <a:rPr lang="en-US" sz="9999">
                <a:solidFill>
                  <a:srgbClr val="000000"/>
                </a:solidFill>
                <a:latin typeface="Candara" panose="020E0502030303020204" pitchFamily="34" charset="0"/>
              </a:rPr>
              <a:t>personal</a:t>
            </a:r>
          </a:p>
        </p:txBody>
      </p:sp>
      <p:sp>
        <p:nvSpPr>
          <p:cNvPr id="14" name="TextBox 14"/>
          <p:cNvSpPr txBox="1"/>
          <p:nvPr/>
        </p:nvSpPr>
        <p:spPr>
          <a:xfrm>
            <a:off x="1560664" y="4258646"/>
            <a:ext cx="5252005" cy="1166495"/>
          </a:xfrm>
          <a:prstGeom prst="rect">
            <a:avLst/>
          </a:prstGeom>
        </p:spPr>
        <p:txBody>
          <a:bodyPr lIns="0" tIns="0" rIns="0" bIns="0" rtlCol="0" anchor="t">
            <a:spAutoFit/>
          </a:bodyPr>
          <a:lstStyle/>
          <a:p>
            <a:pPr>
              <a:lnSpc>
                <a:spcPts val="9040"/>
              </a:lnSpc>
            </a:pPr>
            <a:r>
              <a:rPr lang="en-US" sz="8000">
                <a:solidFill>
                  <a:srgbClr val="000000"/>
                </a:solidFill>
                <a:latin typeface="Candara" panose="020E0502030303020204" pitchFamily="34" charset="0"/>
              </a:rPr>
              <a:t>SKILLS</a:t>
            </a:r>
          </a:p>
        </p:txBody>
      </p:sp>
      <p:sp>
        <p:nvSpPr>
          <p:cNvPr id="15" name="TextBox 15"/>
          <p:cNvSpPr txBox="1"/>
          <p:nvPr/>
        </p:nvSpPr>
        <p:spPr>
          <a:xfrm>
            <a:off x="1560664" y="5788087"/>
            <a:ext cx="4611418" cy="1406525"/>
          </a:xfrm>
          <a:prstGeom prst="rect">
            <a:avLst/>
          </a:prstGeom>
        </p:spPr>
        <p:txBody>
          <a:bodyPr lIns="0" tIns="0" rIns="0" bIns="0" rtlCol="0" anchor="t">
            <a:spAutoFit/>
          </a:bodyPr>
          <a:lstStyle/>
          <a:p>
            <a:pPr>
              <a:lnSpc>
                <a:spcPts val="2800"/>
              </a:lnSpc>
              <a:spcBef>
                <a:spcPct val="0"/>
              </a:spcBef>
            </a:pPr>
            <a:r>
              <a:rPr lang="en-US" sz="2000">
                <a:solidFill>
                  <a:srgbClr val="000000"/>
                </a:solidFill>
                <a:latin typeface="Candara" panose="020E0502030303020204" pitchFamily="34" charset="0"/>
              </a:rPr>
              <a:t>Lorem ipsum dolor sit amet, consectetur adipiscing elit, sed do eiusmod tempor incididunt ut labore et dolore magna aliqua. </a:t>
            </a:r>
          </a:p>
        </p:txBody>
      </p:sp>
      <p:sp>
        <p:nvSpPr>
          <p:cNvPr id="16" name="TextBox 16"/>
          <p:cNvSpPr txBox="1"/>
          <p:nvPr/>
        </p:nvSpPr>
        <p:spPr>
          <a:xfrm>
            <a:off x="8722236" y="4556556"/>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Candara" panose="020E0502030303020204" pitchFamily="34" charset="0"/>
              </a:rPr>
              <a:t>Graphics Designing</a:t>
            </a:r>
          </a:p>
        </p:txBody>
      </p:sp>
      <p:sp>
        <p:nvSpPr>
          <p:cNvPr id="17" name="TextBox 17"/>
          <p:cNvSpPr txBox="1"/>
          <p:nvPr/>
        </p:nvSpPr>
        <p:spPr>
          <a:xfrm>
            <a:off x="8722236" y="8195809"/>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Candara" panose="020E0502030303020204" pitchFamily="34" charset="0"/>
              </a:rPr>
              <a:t>Photography</a:t>
            </a:r>
          </a:p>
        </p:txBody>
      </p:sp>
      <p:sp>
        <p:nvSpPr>
          <p:cNvPr id="18" name="TextBox 18"/>
          <p:cNvSpPr txBox="1"/>
          <p:nvPr/>
        </p:nvSpPr>
        <p:spPr>
          <a:xfrm>
            <a:off x="13044637" y="4556556"/>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Candara" panose="020E0502030303020204" pitchFamily="34" charset="0"/>
              </a:rPr>
              <a:t>Web Designing</a:t>
            </a:r>
          </a:p>
        </p:txBody>
      </p:sp>
      <p:sp>
        <p:nvSpPr>
          <p:cNvPr id="19" name="TextBox 19"/>
          <p:cNvSpPr txBox="1"/>
          <p:nvPr/>
        </p:nvSpPr>
        <p:spPr>
          <a:xfrm>
            <a:off x="13044637" y="8195809"/>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Candara" panose="020E0502030303020204" pitchFamily="34" charset="0"/>
              </a:rPr>
              <a:t>Illustration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93252" y="4730000"/>
            <a:ext cx="6754335" cy="1040285"/>
          </a:xfrm>
          <a:prstGeom prst="rect">
            <a:avLst/>
          </a:prstGeom>
        </p:spPr>
        <p:txBody>
          <a:bodyPr lIns="0" tIns="0" rIns="0" bIns="0" rtlCol="0" anchor="t">
            <a:spAutoFit/>
          </a:bodyPr>
          <a:lstStyle/>
          <a:p>
            <a:pPr>
              <a:lnSpc>
                <a:spcPts val="8000"/>
              </a:lnSpc>
            </a:pPr>
            <a:r>
              <a:rPr lang="en-US" sz="8000" dirty="0">
                <a:solidFill>
                  <a:srgbClr val="000000"/>
                </a:solidFill>
                <a:latin typeface="Candara" panose="020E0502030303020204" pitchFamily="34" charset="0"/>
              </a:rPr>
              <a:t>PYTHON</a:t>
            </a:r>
          </a:p>
        </p:txBody>
      </p:sp>
      <p:sp>
        <p:nvSpPr>
          <p:cNvPr id="3" name="TextBox 3"/>
          <p:cNvSpPr txBox="1"/>
          <p:nvPr/>
        </p:nvSpPr>
        <p:spPr>
          <a:xfrm>
            <a:off x="1593252" y="6118184"/>
            <a:ext cx="6433982" cy="2518510"/>
          </a:xfrm>
          <a:prstGeom prst="rect">
            <a:avLst/>
          </a:prstGeom>
        </p:spPr>
        <p:txBody>
          <a:bodyPr lIns="0" tIns="0" rIns="0" bIns="0" rtlCol="0" anchor="t">
            <a:spAutoFit/>
          </a:bodyPr>
          <a:lstStyle/>
          <a:p>
            <a:pPr>
              <a:lnSpc>
                <a:spcPts val="2800"/>
              </a:lnSpc>
            </a:pPr>
            <a:r>
              <a:rPr lang="en-US" sz="2800" b="0" i="0" dirty="0">
                <a:solidFill>
                  <a:srgbClr val="1F1F1F"/>
                </a:solidFill>
                <a:effectLst/>
                <a:latin typeface="Candara" panose="020E0502030303020204" pitchFamily="34" charset="0"/>
              </a:rPr>
              <a:t>Python is </a:t>
            </a:r>
            <a:r>
              <a:rPr lang="en-US" sz="2800" b="0" i="0" dirty="0">
                <a:solidFill>
                  <a:srgbClr val="040C28"/>
                </a:solidFill>
                <a:effectLst/>
                <a:latin typeface="Candara" panose="020E0502030303020204" pitchFamily="34" charset="0"/>
              </a:rPr>
              <a:t>a computer programming language often used to build websites and software, automate tasks, and analyze data</a:t>
            </a:r>
            <a:r>
              <a:rPr lang="en-US" sz="2800" b="0" i="0" dirty="0">
                <a:solidFill>
                  <a:srgbClr val="1F1F1F"/>
                </a:solidFill>
                <a:effectLst/>
                <a:latin typeface="Candara" panose="020E0502030303020204" pitchFamily="34" charset="0"/>
              </a:rPr>
              <a:t>.</a:t>
            </a:r>
          </a:p>
          <a:p>
            <a:pPr>
              <a:lnSpc>
                <a:spcPts val="2800"/>
              </a:lnSpc>
            </a:pPr>
            <a:r>
              <a:rPr lang="en-US" sz="2800" dirty="0">
                <a:solidFill>
                  <a:srgbClr val="1F1F1F"/>
                </a:solidFill>
                <a:latin typeface="Candara" panose="020E0502030303020204" pitchFamily="34" charset="0"/>
              </a:rPr>
              <a:t>It </a:t>
            </a:r>
            <a:r>
              <a:rPr lang="en-US" sz="2800" b="0" i="0" dirty="0">
                <a:solidFill>
                  <a:srgbClr val="1F1F1F"/>
                </a:solidFill>
                <a:effectLst/>
                <a:latin typeface="Candara" panose="020E0502030303020204" pitchFamily="34" charset="0"/>
              </a:rPr>
              <a:t>is a general-purpose language, not specialized for any specific problems, and used to create various programs.</a:t>
            </a:r>
            <a:endParaRPr lang="en-US" sz="2800" dirty="0">
              <a:solidFill>
                <a:srgbClr val="000000"/>
              </a:solidFill>
              <a:latin typeface="Candara" panose="020E0502030303020204" pitchFamily="34" charset="0"/>
            </a:endParaRPr>
          </a:p>
        </p:txBody>
      </p:sp>
      <p:sp>
        <p:nvSpPr>
          <p:cNvPr id="4" name="TextBox 4"/>
          <p:cNvSpPr txBox="1"/>
          <p:nvPr/>
        </p:nvSpPr>
        <p:spPr>
          <a:xfrm>
            <a:off x="1593252" y="3248066"/>
            <a:ext cx="5703935" cy="1387475"/>
          </a:xfrm>
          <a:prstGeom prst="rect">
            <a:avLst/>
          </a:prstGeom>
        </p:spPr>
        <p:txBody>
          <a:bodyPr lIns="0" tIns="0" rIns="0" bIns="0" rtlCol="0" anchor="t">
            <a:spAutoFit/>
          </a:bodyPr>
          <a:lstStyle/>
          <a:p>
            <a:pPr>
              <a:lnSpc>
                <a:spcPts val="10599"/>
              </a:lnSpc>
            </a:pPr>
            <a:r>
              <a:rPr lang="en-US" sz="9999" dirty="0">
                <a:solidFill>
                  <a:srgbClr val="000000"/>
                </a:solidFill>
                <a:latin typeface="Candara" panose="020E0502030303020204" pitchFamily="34" charset="0"/>
              </a:rPr>
              <a:t>What is</a:t>
            </a:r>
          </a:p>
        </p:txBody>
      </p:sp>
      <p:grpSp>
        <p:nvGrpSpPr>
          <p:cNvPr id="5" name="Group 5"/>
          <p:cNvGrpSpPr/>
          <p:nvPr/>
        </p:nvGrpSpPr>
        <p:grpSpPr>
          <a:xfrm rot="-1330815">
            <a:off x="9144000" y="0"/>
            <a:ext cx="9235941" cy="10287000"/>
            <a:chOff x="0" y="0"/>
            <a:chExt cx="2432511" cy="2709333"/>
          </a:xfrm>
        </p:grpSpPr>
        <p:sp>
          <p:nvSpPr>
            <p:cNvPr id="6" name="Freeform 6"/>
            <p:cNvSpPr/>
            <p:nvPr/>
          </p:nvSpPr>
          <p:spPr>
            <a:xfrm>
              <a:off x="0" y="0"/>
              <a:ext cx="2432511" cy="2709333"/>
            </a:xfrm>
            <a:custGeom>
              <a:avLst/>
              <a:gdLst/>
              <a:ahLst/>
              <a:cxnLst/>
              <a:rect l="l" t="t" r="r" b="b"/>
              <a:pathLst>
                <a:path w="2432511" h="2709333">
                  <a:moveTo>
                    <a:pt x="0" y="0"/>
                  </a:moveTo>
                  <a:lnTo>
                    <a:pt x="2432511" y="0"/>
                  </a:lnTo>
                  <a:lnTo>
                    <a:pt x="2432511" y="2709333"/>
                  </a:lnTo>
                  <a:lnTo>
                    <a:pt x="0" y="2709333"/>
                  </a:lnTo>
                  <a:close/>
                </a:path>
              </a:pathLst>
            </a:custGeom>
            <a:solidFill>
              <a:srgbClr val="FFF6E3"/>
            </a:solidFill>
          </p:spPr>
        </p:sp>
        <p:sp>
          <p:nvSpPr>
            <p:cNvPr id="7" name="TextBox 7"/>
            <p:cNvSpPr txBox="1"/>
            <p:nvPr/>
          </p:nvSpPr>
          <p:spPr>
            <a:xfrm>
              <a:off x="0" y="-38100"/>
              <a:ext cx="2432511" cy="2747433"/>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24" name="Group 23">
            <a:extLst>
              <a:ext uri="{FF2B5EF4-FFF2-40B4-BE49-F238E27FC236}">
                <a16:creationId xmlns:a16="http://schemas.microsoft.com/office/drawing/2014/main" id="{F0818973-7023-469E-B48C-684313E5693D}"/>
              </a:ext>
            </a:extLst>
          </p:cNvPr>
          <p:cNvGrpSpPr/>
          <p:nvPr/>
        </p:nvGrpSpPr>
        <p:grpSpPr>
          <a:xfrm>
            <a:off x="9144000" y="1554251"/>
            <a:ext cx="5353644" cy="1380801"/>
            <a:chOff x="9144000" y="1554251"/>
            <a:chExt cx="5353644" cy="1380801"/>
          </a:xfrm>
        </p:grpSpPr>
        <p:sp>
          <p:nvSpPr>
            <p:cNvPr id="20" name="Rectangle 19">
              <a:extLst>
                <a:ext uri="{FF2B5EF4-FFF2-40B4-BE49-F238E27FC236}">
                  <a16:creationId xmlns:a16="http://schemas.microsoft.com/office/drawing/2014/main" id="{EFE0E7B5-5255-45AC-B942-72C5B87A0CFF}"/>
                </a:ext>
              </a:extLst>
            </p:cNvPr>
            <p:cNvSpPr/>
            <p:nvPr/>
          </p:nvSpPr>
          <p:spPr>
            <a:xfrm>
              <a:off x="9144000" y="1554251"/>
              <a:ext cx="5029200" cy="13808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ndara" panose="020E0502030303020204" pitchFamily="34" charset="0"/>
              </a:endParaRPr>
            </a:p>
          </p:txBody>
        </p:sp>
        <p:grpSp>
          <p:nvGrpSpPr>
            <p:cNvPr id="23" name="Group 22">
              <a:extLst>
                <a:ext uri="{FF2B5EF4-FFF2-40B4-BE49-F238E27FC236}">
                  <a16:creationId xmlns:a16="http://schemas.microsoft.com/office/drawing/2014/main" id="{F4053889-6921-49DF-8512-C1DA22CF1A44}"/>
                </a:ext>
              </a:extLst>
            </p:cNvPr>
            <p:cNvGrpSpPr/>
            <p:nvPr/>
          </p:nvGrpSpPr>
          <p:grpSpPr>
            <a:xfrm>
              <a:off x="9144000" y="1641003"/>
              <a:ext cx="5353644" cy="1246816"/>
              <a:chOff x="9228834" y="1602749"/>
              <a:chExt cx="5353644" cy="1246816"/>
            </a:xfrm>
          </p:grpSpPr>
          <p:sp>
            <p:nvSpPr>
              <p:cNvPr id="9" name="TextBox 9"/>
              <p:cNvSpPr txBox="1"/>
              <p:nvPr/>
            </p:nvSpPr>
            <p:spPr>
              <a:xfrm>
                <a:off x="9228834" y="1602749"/>
                <a:ext cx="1504436" cy="1246816"/>
              </a:xfrm>
              <a:prstGeom prst="rect">
                <a:avLst/>
              </a:prstGeom>
            </p:spPr>
            <p:txBody>
              <a:bodyPr lIns="0" tIns="0" rIns="0" bIns="0" rtlCol="0" anchor="t">
                <a:spAutoFit/>
              </a:bodyPr>
              <a:lstStyle/>
              <a:p>
                <a:pPr marL="0" lvl="1" indent="0" algn="ctr">
                  <a:lnSpc>
                    <a:spcPts val="10499"/>
                  </a:lnSpc>
                  <a:spcBef>
                    <a:spcPct val="0"/>
                  </a:spcBef>
                </a:pPr>
                <a:r>
                  <a:rPr lang="en-US" sz="6999" dirty="0">
                    <a:solidFill>
                      <a:srgbClr val="000000"/>
                    </a:solidFill>
                    <a:latin typeface="Candara" panose="020E0502030303020204" pitchFamily="34" charset="0"/>
                  </a:rPr>
                  <a:t>01</a:t>
                </a:r>
              </a:p>
            </p:txBody>
          </p:sp>
          <p:sp>
            <p:nvSpPr>
              <p:cNvPr id="10" name="TextBox 10"/>
              <p:cNvSpPr txBox="1"/>
              <p:nvPr/>
            </p:nvSpPr>
            <p:spPr>
              <a:xfrm>
                <a:off x="10999280" y="1664132"/>
                <a:ext cx="3583198" cy="1111458"/>
              </a:xfrm>
              <a:prstGeom prst="rect">
                <a:avLst/>
              </a:prstGeom>
            </p:spPr>
            <p:txBody>
              <a:bodyPr lIns="0" tIns="0" rIns="0" bIns="0" rtlCol="0" anchor="t">
                <a:spAutoFit/>
              </a:bodyPr>
              <a:lstStyle/>
              <a:p>
                <a:pPr marL="0" lvl="1" indent="0" algn="l">
                  <a:lnSpc>
                    <a:spcPts val="4500"/>
                  </a:lnSpc>
                  <a:spcBef>
                    <a:spcPct val="0"/>
                  </a:spcBef>
                </a:pPr>
                <a:r>
                  <a:rPr lang="en-US" sz="3000" dirty="0">
                    <a:solidFill>
                      <a:srgbClr val="000000"/>
                    </a:solidFill>
                    <a:latin typeface="Candara" panose="020E0502030303020204" pitchFamily="34" charset="0"/>
                  </a:rPr>
                  <a:t>Why should We learn python ?</a:t>
                </a:r>
              </a:p>
            </p:txBody>
          </p:sp>
          <p:sp>
            <p:nvSpPr>
              <p:cNvPr id="11" name="TextBox 11"/>
              <p:cNvSpPr txBox="1"/>
              <p:nvPr/>
            </p:nvSpPr>
            <p:spPr>
              <a:xfrm>
                <a:off x="10969846" y="2234088"/>
                <a:ext cx="3612632" cy="337015"/>
              </a:xfrm>
              <a:prstGeom prst="rect">
                <a:avLst/>
              </a:prstGeom>
            </p:spPr>
            <p:txBody>
              <a:bodyPr lIns="0" tIns="0" rIns="0" bIns="0" rtlCol="0" anchor="t">
                <a:spAutoFit/>
              </a:bodyPr>
              <a:lstStyle/>
              <a:p>
                <a:pPr marL="0" lvl="0" indent="0" algn="l">
                  <a:lnSpc>
                    <a:spcPts val="2800"/>
                  </a:lnSpc>
                </a:pPr>
                <a:endParaRPr lang="en-US" sz="2000" dirty="0">
                  <a:solidFill>
                    <a:srgbClr val="000000"/>
                  </a:solidFill>
                  <a:latin typeface="Candara" panose="020E0502030303020204" pitchFamily="34" charset="0"/>
                </a:endParaRPr>
              </a:p>
            </p:txBody>
          </p:sp>
        </p:grpSp>
      </p:grpSp>
      <p:grpSp>
        <p:nvGrpSpPr>
          <p:cNvPr id="25" name="Group 24">
            <a:extLst>
              <a:ext uri="{FF2B5EF4-FFF2-40B4-BE49-F238E27FC236}">
                <a16:creationId xmlns:a16="http://schemas.microsoft.com/office/drawing/2014/main" id="{C8D388A3-FD32-4B43-8D58-40A0DE41CF01}"/>
              </a:ext>
            </a:extLst>
          </p:cNvPr>
          <p:cNvGrpSpPr/>
          <p:nvPr/>
        </p:nvGrpSpPr>
        <p:grpSpPr>
          <a:xfrm>
            <a:off x="10287000" y="4281472"/>
            <a:ext cx="5353644" cy="1430188"/>
            <a:chOff x="10287000" y="4281472"/>
            <a:chExt cx="5353644" cy="1430188"/>
          </a:xfrm>
        </p:grpSpPr>
        <p:sp>
          <p:nvSpPr>
            <p:cNvPr id="22" name="Rectangle 21">
              <a:extLst>
                <a:ext uri="{FF2B5EF4-FFF2-40B4-BE49-F238E27FC236}">
                  <a16:creationId xmlns:a16="http://schemas.microsoft.com/office/drawing/2014/main" id="{A5DC7C64-5493-4F35-A3FF-8DC43C594217}"/>
                </a:ext>
              </a:extLst>
            </p:cNvPr>
            <p:cNvSpPr/>
            <p:nvPr/>
          </p:nvSpPr>
          <p:spPr>
            <a:xfrm>
              <a:off x="10305536" y="4281472"/>
              <a:ext cx="5029200" cy="13808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andara" panose="020E0502030303020204" pitchFamily="34" charset="0"/>
              </a:endParaRPr>
            </a:p>
          </p:txBody>
        </p:sp>
        <p:grpSp>
          <p:nvGrpSpPr>
            <p:cNvPr id="12" name="Group 12"/>
            <p:cNvGrpSpPr/>
            <p:nvPr/>
          </p:nvGrpSpPr>
          <p:grpSpPr>
            <a:xfrm>
              <a:off x="10287000" y="4441355"/>
              <a:ext cx="5353644" cy="1270305"/>
              <a:chOff x="0" y="-95250"/>
              <a:chExt cx="7138192" cy="1693740"/>
            </a:xfrm>
          </p:grpSpPr>
          <p:sp>
            <p:nvSpPr>
              <p:cNvPr id="13" name="TextBox 13"/>
              <p:cNvSpPr txBox="1"/>
              <p:nvPr/>
            </p:nvSpPr>
            <p:spPr>
              <a:xfrm>
                <a:off x="0" y="-63931"/>
                <a:ext cx="2005915" cy="1662421"/>
              </a:xfrm>
              <a:prstGeom prst="rect">
                <a:avLst/>
              </a:prstGeom>
            </p:spPr>
            <p:txBody>
              <a:bodyPr lIns="0" tIns="0" rIns="0" bIns="0" rtlCol="0" anchor="t">
                <a:spAutoFit/>
              </a:bodyPr>
              <a:lstStyle/>
              <a:p>
                <a:pPr marL="0" lvl="1" indent="0" algn="ctr">
                  <a:lnSpc>
                    <a:spcPts val="10499"/>
                  </a:lnSpc>
                  <a:spcBef>
                    <a:spcPct val="0"/>
                  </a:spcBef>
                </a:pPr>
                <a:r>
                  <a:rPr lang="en-US" sz="6999" dirty="0">
                    <a:solidFill>
                      <a:srgbClr val="000000"/>
                    </a:solidFill>
                    <a:latin typeface="Candara" panose="020E0502030303020204" pitchFamily="34" charset="0"/>
                  </a:rPr>
                  <a:t>02</a:t>
                </a:r>
              </a:p>
            </p:txBody>
          </p:sp>
          <p:sp>
            <p:nvSpPr>
              <p:cNvPr id="14" name="TextBox 14"/>
              <p:cNvSpPr txBox="1"/>
              <p:nvPr/>
            </p:nvSpPr>
            <p:spPr>
              <a:xfrm>
                <a:off x="2360595" y="-95250"/>
                <a:ext cx="4777597" cy="1481944"/>
              </a:xfrm>
              <a:prstGeom prst="rect">
                <a:avLst/>
              </a:prstGeom>
            </p:spPr>
            <p:txBody>
              <a:bodyPr lIns="0" tIns="0" rIns="0" bIns="0" rtlCol="0" anchor="t">
                <a:spAutoFit/>
              </a:bodyPr>
              <a:lstStyle/>
              <a:p>
                <a:pPr marL="0" lvl="1" indent="0" algn="l">
                  <a:lnSpc>
                    <a:spcPts val="4500"/>
                  </a:lnSpc>
                  <a:spcBef>
                    <a:spcPct val="0"/>
                  </a:spcBef>
                </a:pPr>
                <a:r>
                  <a:rPr lang="en-US" sz="3000" dirty="0">
                    <a:solidFill>
                      <a:srgbClr val="000000"/>
                    </a:solidFill>
                    <a:latin typeface="Candara" panose="020E0502030303020204" pitchFamily="34" charset="0"/>
                  </a:rPr>
                  <a:t>What can I do by python ?</a:t>
                </a:r>
              </a:p>
            </p:txBody>
          </p:sp>
          <p:sp>
            <p:nvSpPr>
              <p:cNvPr id="15" name="TextBox 15"/>
              <p:cNvSpPr txBox="1"/>
              <p:nvPr/>
            </p:nvSpPr>
            <p:spPr>
              <a:xfrm>
                <a:off x="2321349" y="762197"/>
                <a:ext cx="4816843" cy="449353"/>
              </a:xfrm>
              <a:prstGeom prst="rect">
                <a:avLst/>
              </a:prstGeom>
            </p:spPr>
            <p:txBody>
              <a:bodyPr lIns="0" tIns="0" rIns="0" bIns="0" rtlCol="0" anchor="t">
                <a:spAutoFit/>
              </a:bodyPr>
              <a:lstStyle/>
              <a:p>
                <a:pPr marL="0" lvl="0" indent="0" algn="l">
                  <a:lnSpc>
                    <a:spcPts val="2800"/>
                  </a:lnSpc>
                </a:pPr>
                <a:endParaRPr lang="en-US" sz="2000" dirty="0">
                  <a:solidFill>
                    <a:srgbClr val="000000"/>
                  </a:solidFill>
                  <a:latin typeface="Candara" panose="020E0502030303020204" pitchFamily="34" charset="0"/>
                </a:endParaRPr>
              </a:p>
            </p:txBody>
          </p:sp>
        </p:grpSp>
      </p:grpSp>
      <p:grpSp>
        <p:nvGrpSpPr>
          <p:cNvPr id="26" name="Group 25">
            <a:extLst>
              <a:ext uri="{FF2B5EF4-FFF2-40B4-BE49-F238E27FC236}">
                <a16:creationId xmlns:a16="http://schemas.microsoft.com/office/drawing/2014/main" id="{7D67034A-E9D4-4127-9327-4C345A30F1EB}"/>
              </a:ext>
            </a:extLst>
          </p:cNvPr>
          <p:cNvGrpSpPr/>
          <p:nvPr/>
        </p:nvGrpSpPr>
        <p:grpSpPr>
          <a:xfrm>
            <a:off x="11890150" y="7328459"/>
            <a:ext cx="5369150" cy="1795566"/>
            <a:chOff x="11890150" y="7328459"/>
            <a:chExt cx="5369150" cy="1795566"/>
          </a:xfrm>
        </p:grpSpPr>
        <p:sp>
          <p:nvSpPr>
            <p:cNvPr id="21" name="Rectangle 20">
              <a:extLst>
                <a:ext uri="{FF2B5EF4-FFF2-40B4-BE49-F238E27FC236}">
                  <a16:creationId xmlns:a16="http://schemas.microsoft.com/office/drawing/2014/main" id="{17FBA884-E810-4EF4-93A2-B7AFC9434FF6}"/>
                </a:ext>
              </a:extLst>
            </p:cNvPr>
            <p:cNvSpPr/>
            <p:nvPr/>
          </p:nvSpPr>
          <p:spPr>
            <a:xfrm>
              <a:off x="11890150" y="7350862"/>
              <a:ext cx="5178650" cy="177316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ndara" panose="020E0502030303020204" pitchFamily="34" charset="0"/>
              </a:endParaRPr>
            </a:p>
          </p:txBody>
        </p:sp>
        <p:grpSp>
          <p:nvGrpSpPr>
            <p:cNvPr id="16" name="Group 16"/>
            <p:cNvGrpSpPr/>
            <p:nvPr/>
          </p:nvGrpSpPr>
          <p:grpSpPr>
            <a:xfrm>
              <a:off x="11905656" y="7328459"/>
              <a:ext cx="5353644" cy="1270306"/>
              <a:chOff x="0" y="-95250"/>
              <a:chExt cx="7138192" cy="1693741"/>
            </a:xfrm>
          </p:grpSpPr>
          <p:sp>
            <p:nvSpPr>
              <p:cNvPr id="17" name="TextBox 17"/>
              <p:cNvSpPr txBox="1"/>
              <p:nvPr/>
            </p:nvSpPr>
            <p:spPr>
              <a:xfrm>
                <a:off x="0" y="-63931"/>
                <a:ext cx="2005915" cy="1662422"/>
              </a:xfrm>
              <a:prstGeom prst="rect">
                <a:avLst/>
              </a:prstGeom>
            </p:spPr>
            <p:txBody>
              <a:bodyPr lIns="0" tIns="0" rIns="0" bIns="0" rtlCol="0" anchor="t">
                <a:spAutoFit/>
              </a:bodyPr>
              <a:lstStyle/>
              <a:p>
                <a:pPr marL="0" lvl="1" indent="0" algn="ctr">
                  <a:lnSpc>
                    <a:spcPts val="10499"/>
                  </a:lnSpc>
                  <a:spcBef>
                    <a:spcPct val="0"/>
                  </a:spcBef>
                </a:pPr>
                <a:r>
                  <a:rPr lang="en-US" sz="6999" dirty="0">
                    <a:solidFill>
                      <a:srgbClr val="000000"/>
                    </a:solidFill>
                    <a:latin typeface="Candara" panose="020E0502030303020204" pitchFamily="34" charset="0"/>
                  </a:rPr>
                  <a:t>03</a:t>
                </a:r>
              </a:p>
            </p:txBody>
          </p:sp>
          <p:sp>
            <p:nvSpPr>
              <p:cNvPr id="18" name="TextBox 18"/>
              <p:cNvSpPr txBox="1"/>
              <p:nvPr/>
            </p:nvSpPr>
            <p:spPr>
              <a:xfrm>
                <a:off x="2360595" y="-95250"/>
                <a:ext cx="4777597" cy="1481944"/>
              </a:xfrm>
              <a:prstGeom prst="rect">
                <a:avLst/>
              </a:prstGeom>
            </p:spPr>
            <p:txBody>
              <a:bodyPr lIns="0" tIns="0" rIns="0" bIns="0" rtlCol="0" anchor="t">
                <a:spAutoFit/>
              </a:bodyPr>
              <a:lstStyle/>
              <a:p>
                <a:pPr marL="0" lvl="1" indent="0" algn="l">
                  <a:lnSpc>
                    <a:spcPts val="4500"/>
                  </a:lnSpc>
                  <a:spcBef>
                    <a:spcPct val="0"/>
                  </a:spcBef>
                </a:pPr>
                <a:r>
                  <a:rPr lang="en-US" sz="3000" dirty="0">
                    <a:solidFill>
                      <a:srgbClr val="000000"/>
                    </a:solidFill>
                    <a:latin typeface="Candara" panose="020E0502030303020204" pitchFamily="34" charset="0"/>
                  </a:rPr>
                  <a:t>How long does it take to learn python ?</a:t>
                </a:r>
              </a:p>
            </p:txBody>
          </p:sp>
          <p:sp>
            <p:nvSpPr>
              <p:cNvPr id="19" name="TextBox 19"/>
              <p:cNvSpPr txBox="1"/>
              <p:nvPr/>
            </p:nvSpPr>
            <p:spPr>
              <a:xfrm>
                <a:off x="2321349" y="762196"/>
                <a:ext cx="4816843" cy="449353"/>
              </a:xfrm>
              <a:prstGeom prst="rect">
                <a:avLst/>
              </a:prstGeom>
            </p:spPr>
            <p:txBody>
              <a:bodyPr lIns="0" tIns="0" rIns="0" bIns="0" rtlCol="0" anchor="t">
                <a:spAutoFit/>
              </a:bodyPr>
              <a:lstStyle/>
              <a:p>
                <a:pPr marL="0" lvl="0" indent="0" algn="l">
                  <a:lnSpc>
                    <a:spcPts val="2800"/>
                  </a:lnSpc>
                </a:pPr>
                <a:endParaRPr lang="en-US" sz="2000" dirty="0">
                  <a:solidFill>
                    <a:srgbClr val="000000"/>
                  </a:solidFill>
                  <a:latin typeface="Candara" panose="020E0502030303020204" pitchFamily="34" charset="0"/>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028700" y="1970450"/>
            <a:ext cx="6659958" cy="6894195"/>
          </a:xfrm>
          <a:prstGeom prst="rect">
            <a:avLst/>
          </a:prstGeom>
        </p:spPr>
        <p:txBody>
          <a:bodyPr wrap="square" lIns="0" tIns="0" rIns="0" bIns="0" rtlCol="0" anchor="t">
            <a:spAutoFit/>
          </a:bodyPr>
          <a:lstStyle/>
          <a:p>
            <a:r>
              <a:rPr lang="en-US" sz="3200" i="0" dirty="0">
                <a:solidFill>
                  <a:srgbClr val="273239"/>
                </a:solidFill>
                <a:effectLst/>
                <a:latin typeface="Candara" panose="020E0502030303020204" pitchFamily="34" charset="0"/>
                <a:ea typeface="Arimo" panose="020B0604020202020204" charset="0"/>
                <a:cs typeface="Arimo" panose="020B0604020202020204" charset="0"/>
              </a:rPr>
              <a:t>In the fast-paced world of technology, learning a </a:t>
            </a:r>
            <a:r>
              <a:rPr lang="en-US" sz="3200" b="1" i="0" dirty="0">
                <a:solidFill>
                  <a:srgbClr val="273239"/>
                </a:solidFill>
                <a:effectLst/>
                <a:latin typeface="Candara" panose="020E0502030303020204" pitchFamily="34" charset="0"/>
                <a:ea typeface="Arimo" panose="020B0604020202020204" charset="0"/>
                <a:cs typeface="Arimo" panose="020B0604020202020204" charset="0"/>
              </a:rPr>
              <a:t>versatile and in-demand programming language </a:t>
            </a:r>
            <a:r>
              <a:rPr lang="en-US" sz="3200" i="0" dirty="0">
                <a:solidFill>
                  <a:srgbClr val="273239"/>
                </a:solidFill>
                <a:effectLst/>
                <a:latin typeface="Candara" panose="020E0502030303020204" pitchFamily="34" charset="0"/>
                <a:ea typeface="Arimo" panose="020B0604020202020204" charset="0"/>
                <a:cs typeface="Arimo" panose="020B0604020202020204" charset="0"/>
              </a:rPr>
              <a:t>like </a:t>
            </a:r>
            <a:r>
              <a:rPr lang="en-US" sz="3200" b="1" i="0" dirty="0">
                <a:solidFill>
                  <a:srgbClr val="273239"/>
                </a:solidFill>
                <a:effectLst/>
                <a:latin typeface="Candara" panose="020E0502030303020204" pitchFamily="34" charset="0"/>
                <a:ea typeface="Arimo" panose="020B0604020202020204" charset="0"/>
                <a:cs typeface="Arimo" panose="020B0604020202020204" charset="0"/>
              </a:rPr>
              <a:t>Python</a:t>
            </a:r>
            <a:r>
              <a:rPr lang="en-US" sz="3200" i="0" dirty="0">
                <a:solidFill>
                  <a:srgbClr val="273239"/>
                </a:solidFill>
                <a:effectLst/>
                <a:latin typeface="Candara" panose="020E0502030303020204" pitchFamily="34" charset="0"/>
                <a:ea typeface="Arimo" panose="020B0604020202020204" charset="0"/>
                <a:cs typeface="Arimo" panose="020B0604020202020204" charset="0"/>
              </a:rPr>
              <a:t> can open doors to numerous opportunities. Python has established itself as a powerhouse in various domains, from </a:t>
            </a:r>
            <a:r>
              <a:rPr lang="en-US" sz="3200" b="1" i="0" dirty="0">
                <a:solidFill>
                  <a:srgbClr val="273239"/>
                </a:solidFill>
                <a:effectLst/>
                <a:latin typeface="Candara" panose="020E0502030303020204" pitchFamily="34" charset="0"/>
                <a:ea typeface="Arimo" panose="020B0604020202020204" charset="0"/>
                <a:cs typeface="Arimo" panose="020B0604020202020204" charset="0"/>
              </a:rPr>
              <a:t>web developmen</a:t>
            </a:r>
            <a:r>
              <a:rPr lang="en-US" sz="3200" i="0" dirty="0">
                <a:solidFill>
                  <a:srgbClr val="273239"/>
                </a:solidFill>
                <a:effectLst/>
                <a:latin typeface="Candara" panose="020E0502030303020204" pitchFamily="34" charset="0"/>
                <a:ea typeface="Arimo" panose="020B0604020202020204" charset="0"/>
                <a:cs typeface="Arimo" panose="020B0604020202020204" charset="0"/>
              </a:rPr>
              <a:t>t and </a:t>
            </a:r>
            <a:r>
              <a:rPr lang="en-US" sz="3200" b="1" i="0" dirty="0">
                <a:solidFill>
                  <a:srgbClr val="273239"/>
                </a:solidFill>
                <a:effectLst/>
                <a:latin typeface="Candara" panose="020E0502030303020204" pitchFamily="34" charset="0"/>
                <a:ea typeface="Arimo" panose="020B0604020202020204" charset="0"/>
                <a:cs typeface="Arimo" panose="020B0604020202020204" charset="0"/>
              </a:rPr>
              <a:t>data analysis to artificial intelligence and automation</a:t>
            </a:r>
            <a:r>
              <a:rPr lang="en-US" sz="3200" i="0" dirty="0">
                <a:solidFill>
                  <a:srgbClr val="273239"/>
                </a:solidFill>
                <a:effectLst/>
                <a:latin typeface="Candara" panose="020E0502030303020204" pitchFamily="34" charset="0"/>
                <a:ea typeface="Arimo" panose="020B0604020202020204" charset="0"/>
                <a:cs typeface="Arimo" panose="020B0604020202020204" charset="0"/>
              </a:rPr>
              <a:t>. As of 2024, the demand for Python skills continues to soar, with industry giants like Cisco, IBM, Google, and more leveraging its capabilities for their projects. </a:t>
            </a:r>
            <a:endParaRPr lang="en-US" sz="3200" dirty="0">
              <a:solidFill>
                <a:srgbClr val="000000"/>
              </a:solidFill>
              <a:latin typeface="Candara" panose="020E0502030303020204" pitchFamily="34" charset="0"/>
              <a:ea typeface="Arimo" panose="020B0604020202020204" charset="0"/>
              <a:cs typeface="Arimo" panose="020B0604020202020204" charset="0"/>
            </a:endParaRPr>
          </a:p>
        </p:txBody>
      </p:sp>
      <p:grpSp>
        <p:nvGrpSpPr>
          <p:cNvPr id="5" name="Group 5"/>
          <p:cNvGrpSpPr/>
          <p:nvPr/>
        </p:nvGrpSpPr>
        <p:grpSpPr>
          <a:xfrm rot="-1330815">
            <a:off x="9144000" y="0"/>
            <a:ext cx="9235941" cy="10287000"/>
            <a:chOff x="0" y="0"/>
            <a:chExt cx="2432511" cy="2709333"/>
          </a:xfrm>
        </p:grpSpPr>
        <p:sp>
          <p:nvSpPr>
            <p:cNvPr id="6" name="Freeform 6"/>
            <p:cNvSpPr/>
            <p:nvPr/>
          </p:nvSpPr>
          <p:spPr>
            <a:xfrm>
              <a:off x="0" y="0"/>
              <a:ext cx="2432511" cy="2709333"/>
            </a:xfrm>
            <a:custGeom>
              <a:avLst/>
              <a:gdLst/>
              <a:ahLst/>
              <a:cxnLst/>
              <a:rect l="l" t="t" r="r" b="b"/>
              <a:pathLst>
                <a:path w="2432511" h="2709333">
                  <a:moveTo>
                    <a:pt x="0" y="0"/>
                  </a:moveTo>
                  <a:lnTo>
                    <a:pt x="2432511" y="0"/>
                  </a:lnTo>
                  <a:lnTo>
                    <a:pt x="2432511" y="2709333"/>
                  </a:lnTo>
                  <a:lnTo>
                    <a:pt x="0" y="2709333"/>
                  </a:lnTo>
                  <a:close/>
                </a:path>
              </a:pathLst>
            </a:custGeom>
            <a:solidFill>
              <a:srgbClr val="FFF6E3"/>
            </a:solidFill>
          </p:spPr>
        </p:sp>
        <p:sp>
          <p:nvSpPr>
            <p:cNvPr id="7" name="TextBox 7"/>
            <p:cNvSpPr txBox="1"/>
            <p:nvPr/>
          </p:nvSpPr>
          <p:spPr>
            <a:xfrm>
              <a:off x="0" y="-38100"/>
              <a:ext cx="2432511" cy="2747433"/>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24" name="Group 23">
            <a:extLst>
              <a:ext uri="{FF2B5EF4-FFF2-40B4-BE49-F238E27FC236}">
                <a16:creationId xmlns:a16="http://schemas.microsoft.com/office/drawing/2014/main" id="{F0818973-7023-469E-B48C-684313E5693D}"/>
              </a:ext>
            </a:extLst>
          </p:cNvPr>
          <p:cNvGrpSpPr/>
          <p:nvPr/>
        </p:nvGrpSpPr>
        <p:grpSpPr>
          <a:xfrm>
            <a:off x="9047546" y="835234"/>
            <a:ext cx="6019800" cy="2322321"/>
            <a:chOff x="9144000" y="1554251"/>
            <a:chExt cx="5353644" cy="1380801"/>
          </a:xfrm>
        </p:grpSpPr>
        <p:sp>
          <p:nvSpPr>
            <p:cNvPr id="20" name="Rectangle 19">
              <a:extLst>
                <a:ext uri="{FF2B5EF4-FFF2-40B4-BE49-F238E27FC236}">
                  <a16:creationId xmlns:a16="http://schemas.microsoft.com/office/drawing/2014/main" id="{EFE0E7B5-5255-45AC-B942-72C5B87A0CFF}"/>
                </a:ext>
              </a:extLst>
            </p:cNvPr>
            <p:cNvSpPr/>
            <p:nvPr/>
          </p:nvSpPr>
          <p:spPr>
            <a:xfrm>
              <a:off x="9144000" y="1554251"/>
              <a:ext cx="5029200" cy="1380801"/>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dirty="0">
                <a:latin typeface="Candara" panose="020E0502030303020204" pitchFamily="34" charset="0"/>
              </a:endParaRPr>
            </a:p>
          </p:txBody>
        </p:sp>
        <p:grpSp>
          <p:nvGrpSpPr>
            <p:cNvPr id="23" name="Group 22">
              <a:extLst>
                <a:ext uri="{FF2B5EF4-FFF2-40B4-BE49-F238E27FC236}">
                  <a16:creationId xmlns:a16="http://schemas.microsoft.com/office/drawing/2014/main" id="{F4053889-6921-49DF-8512-C1DA22CF1A44}"/>
                </a:ext>
              </a:extLst>
            </p:cNvPr>
            <p:cNvGrpSpPr/>
            <p:nvPr/>
          </p:nvGrpSpPr>
          <p:grpSpPr>
            <a:xfrm>
              <a:off x="9144000" y="1641003"/>
              <a:ext cx="5353644" cy="831721"/>
              <a:chOff x="9228834" y="1602749"/>
              <a:chExt cx="5353644" cy="831721"/>
            </a:xfrm>
          </p:grpSpPr>
          <p:sp>
            <p:nvSpPr>
              <p:cNvPr id="9" name="TextBox 9"/>
              <p:cNvSpPr txBox="1"/>
              <p:nvPr/>
            </p:nvSpPr>
            <p:spPr>
              <a:xfrm>
                <a:off x="9228834" y="1602749"/>
                <a:ext cx="1504436" cy="741329"/>
              </a:xfrm>
              <a:prstGeom prst="rect">
                <a:avLst/>
              </a:prstGeom>
            </p:spPr>
            <p:txBody>
              <a:bodyPr lIns="0" tIns="0" rIns="0" bIns="0" rtlCol="0" anchor="t">
                <a:spAutoFit/>
              </a:bodyPr>
              <a:lstStyle/>
              <a:p>
                <a:pPr marL="0" lvl="1" indent="0" algn="ctr">
                  <a:lnSpc>
                    <a:spcPts val="10499"/>
                  </a:lnSpc>
                  <a:spcBef>
                    <a:spcPct val="0"/>
                  </a:spcBef>
                </a:pPr>
                <a:r>
                  <a:rPr lang="en-US" sz="6999" b="1" dirty="0">
                    <a:solidFill>
                      <a:srgbClr val="000000"/>
                    </a:solidFill>
                    <a:latin typeface="Candara" panose="020E0502030303020204" pitchFamily="34" charset="0"/>
                  </a:rPr>
                  <a:t>01</a:t>
                </a:r>
              </a:p>
            </p:txBody>
          </p:sp>
          <p:sp>
            <p:nvSpPr>
              <p:cNvPr id="10" name="TextBox 10"/>
              <p:cNvSpPr txBox="1"/>
              <p:nvPr/>
            </p:nvSpPr>
            <p:spPr>
              <a:xfrm>
                <a:off x="10999280" y="1664132"/>
                <a:ext cx="3583198" cy="660849"/>
              </a:xfrm>
              <a:prstGeom prst="rect">
                <a:avLst/>
              </a:prstGeom>
            </p:spPr>
            <p:txBody>
              <a:bodyPr lIns="0" tIns="0" rIns="0" bIns="0" rtlCol="0" anchor="t">
                <a:spAutoFit/>
              </a:bodyPr>
              <a:lstStyle/>
              <a:p>
                <a:pPr marL="0" lvl="1" indent="0" algn="l">
                  <a:lnSpc>
                    <a:spcPts val="4500"/>
                  </a:lnSpc>
                  <a:spcBef>
                    <a:spcPct val="0"/>
                  </a:spcBef>
                </a:pPr>
                <a:r>
                  <a:rPr lang="en-US" sz="3000" b="1" dirty="0">
                    <a:solidFill>
                      <a:srgbClr val="000000"/>
                    </a:solidFill>
                    <a:latin typeface="Candara" panose="020E0502030303020204" pitchFamily="34" charset="0"/>
                  </a:rPr>
                  <a:t>Why should We learn python ?</a:t>
                </a:r>
              </a:p>
            </p:txBody>
          </p:sp>
          <p:sp>
            <p:nvSpPr>
              <p:cNvPr id="11" name="TextBox 11"/>
              <p:cNvSpPr txBox="1"/>
              <p:nvPr/>
            </p:nvSpPr>
            <p:spPr>
              <a:xfrm>
                <a:off x="10969846" y="2234088"/>
                <a:ext cx="3612632" cy="200382"/>
              </a:xfrm>
              <a:prstGeom prst="rect">
                <a:avLst/>
              </a:prstGeom>
            </p:spPr>
            <p:txBody>
              <a:bodyPr lIns="0" tIns="0" rIns="0" bIns="0" rtlCol="0" anchor="t">
                <a:spAutoFit/>
              </a:bodyPr>
              <a:lstStyle/>
              <a:p>
                <a:pPr marL="0" lvl="0" indent="0" algn="l">
                  <a:lnSpc>
                    <a:spcPts val="2800"/>
                  </a:lnSpc>
                </a:pPr>
                <a:endParaRPr lang="en-US" sz="2000" b="1" dirty="0">
                  <a:solidFill>
                    <a:srgbClr val="000000"/>
                  </a:solidFill>
                  <a:latin typeface="Candara" panose="020E0502030303020204" pitchFamily="34" charset="0"/>
                </a:endParaRPr>
              </a:p>
            </p:txBody>
          </p:sp>
        </p:grpSp>
      </p:grpSp>
      <p:grpSp>
        <p:nvGrpSpPr>
          <p:cNvPr id="25" name="Group 24">
            <a:extLst>
              <a:ext uri="{FF2B5EF4-FFF2-40B4-BE49-F238E27FC236}">
                <a16:creationId xmlns:a16="http://schemas.microsoft.com/office/drawing/2014/main" id="{C8D388A3-FD32-4B43-8D58-40A0DE41CF01}"/>
              </a:ext>
            </a:extLst>
          </p:cNvPr>
          <p:cNvGrpSpPr/>
          <p:nvPr/>
        </p:nvGrpSpPr>
        <p:grpSpPr>
          <a:xfrm>
            <a:off x="10287000" y="4281472"/>
            <a:ext cx="5353644" cy="1430188"/>
            <a:chOff x="10287000" y="4281472"/>
            <a:chExt cx="5353644" cy="1430188"/>
          </a:xfrm>
        </p:grpSpPr>
        <p:sp>
          <p:nvSpPr>
            <p:cNvPr id="22" name="Rectangle 21">
              <a:extLst>
                <a:ext uri="{FF2B5EF4-FFF2-40B4-BE49-F238E27FC236}">
                  <a16:creationId xmlns:a16="http://schemas.microsoft.com/office/drawing/2014/main" id="{A5DC7C64-5493-4F35-A3FF-8DC43C594217}"/>
                </a:ext>
              </a:extLst>
            </p:cNvPr>
            <p:cNvSpPr/>
            <p:nvPr/>
          </p:nvSpPr>
          <p:spPr>
            <a:xfrm>
              <a:off x="10305536" y="4281472"/>
              <a:ext cx="5029200" cy="13808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ndara" panose="020E0502030303020204" pitchFamily="34" charset="0"/>
              </a:endParaRPr>
            </a:p>
          </p:txBody>
        </p:sp>
        <p:grpSp>
          <p:nvGrpSpPr>
            <p:cNvPr id="12" name="Group 12"/>
            <p:cNvGrpSpPr/>
            <p:nvPr/>
          </p:nvGrpSpPr>
          <p:grpSpPr>
            <a:xfrm>
              <a:off x="10287000" y="4441355"/>
              <a:ext cx="5353644" cy="1270305"/>
              <a:chOff x="0" y="-95250"/>
              <a:chExt cx="7138192" cy="1693740"/>
            </a:xfrm>
          </p:grpSpPr>
          <p:sp>
            <p:nvSpPr>
              <p:cNvPr id="13" name="TextBox 13"/>
              <p:cNvSpPr txBox="1"/>
              <p:nvPr/>
            </p:nvSpPr>
            <p:spPr>
              <a:xfrm>
                <a:off x="0" y="-63931"/>
                <a:ext cx="2005915" cy="1662421"/>
              </a:xfrm>
              <a:prstGeom prst="rect">
                <a:avLst/>
              </a:prstGeom>
            </p:spPr>
            <p:txBody>
              <a:bodyPr lIns="0" tIns="0" rIns="0" bIns="0" rtlCol="0" anchor="t">
                <a:spAutoFit/>
              </a:bodyPr>
              <a:lstStyle/>
              <a:p>
                <a:pPr marL="0" lvl="1" indent="0" algn="ctr">
                  <a:lnSpc>
                    <a:spcPts val="10499"/>
                  </a:lnSpc>
                  <a:spcBef>
                    <a:spcPct val="0"/>
                  </a:spcBef>
                </a:pPr>
                <a:r>
                  <a:rPr lang="en-US" sz="6999" dirty="0">
                    <a:solidFill>
                      <a:srgbClr val="000000"/>
                    </a:solidFill>
                    <a:latin typeface="Candara" panose="020E0502030303020204" pitchFamily="34" charset="0"/>
                  </a:rPr>
                  <a:t>02</a:t>
                </a:r>
              </a:p>
            </p:txBody>
          </p:sp>
          <p:sp>
            <p:nvSpPr>
              <p:cNvPr id="14" name="TextBox 14"/>
              <p:cNvSpPr txBox="1"/>
              <p:nvPr/>
            </p:nvSpPr>
            <p:spPr>
              <a:xfrm>
                <a:off x="2360595" y="-95250"/>
                <a:ext cx="4777597" cy="1481944"/>
              </a:xfrm>
              <a:prstGeom prst="rect">
                <a:avLst/>
              </a:prstGeom>
            </p:spPr>
            <p:txBody>
              <a:bodyPr lIns="0" tIns="0" rIns="0" bIns="0" rtlCol="0" anchor="t">
                <a:spAutoFit/>
              </a:bodyPr>
              <a:lstStyle/>
              <a:p>
                <a:pPr marL="0" lvl="1" indent="0" algn="l">
                  <a:lnSpc>
                    <a:spcPts val="4500"/>
                  </a:lnSpc>
                  <a:spcBef>
                    <a:spcPct val="0"/>
                  </a:spcBef>
                </a:pPr>
                <a:r>
                  <a:rPr lang="en-US" sz="3000" dirty="0">
                    <a:solidFill>
                      <a:srgbClr val="000000"/>
                    </a:solidFill>
                    <a:latin typeface="Candara" panose="020E0502030303020204" pitchFamily="34" charset="0"/>
                  </a:rPr>
                  <a:t>What can I do by python ?</a:t>
                </a:r>
              </a:p>
            </p:txBody>
          </p:sp>
          <p:sp>
            <p:nvSpPr>
              <p:cNvPr id="15" name="TextBox 15"/>
              <p:cNvSpPr txBox="1"/>
              <p:nvPr/>
            </p:nvSpPr>
            <p:spPr>
              <a:xfrm>
                <a:off x="2321349" y="762197"/>
                <a:ext cx="4816843" cy="449353"/>
              </a:xfrm>
              <a:prstGeom prst="rect">
                <a:avLst/>
              </a:prstGeom>
            </p:spPr>
            <p:txBody>
              <a:bodyPr lIns="0" tIns="0" rIns="0" bIns="0" rtlCol="0" anchor="t">
                <a:spAutoFit/>
              </a:bodyPr>
              <a:lstStyle/>
              <a:p>
                <a:pPr marL="0" lvl="0" indent="0" algn="l">
                  <a:lnSpc>
                    <a:spcPts val="2800"/>
                  </a:lnSpc>
                </a:pPr>
                <a:endParaRPr lang="en-US" sz="2000" dirty="0">
                  <a:solidFill>
                    <a:srgbClr val="000000"/>
                  </a:solidFill>
                  <a:latin typeface="Candara" panose="020E0502030303020204" pitchFamily="34" charset="0"/>
                </a:endParaRPr>
              </a:p>
            </p:txBody>
          </p:sp>
        </p:grpSp>
      </p:grpSp>
      <p:grpSp>
        <p:nvGrpSpPr>
          <p:cNvPr id="26" name="Group 25">
            <a:extLst>
              <a:ext uri="{FF2B5EF4-FFF2-40B4-BE49-F238E27FC236}">
                <a16:creationId xmlns:a16="http://schemas.microsoft.com/office/drawing/2014/main" id="{7D67034A-E9D4-4127-9327-4C345A30F1EB}"/>
              </a:ext>
            </a:extLst>
          </p:cNvPr>
          <p:cNvGrpSpPr/>
          <p:nvPr/>
        </p:nvGrpSpPr>
        <p:grpSpPr>
          <a:xfrm>
            <a:off x="11890150" y="7328459"/>
            <a:ext cx="5369150" cy="1795566"/>
            <a:chOff x="11890150" y="7328459"/>
            <a:chExt cx="5369150" cy="1795566"/>
          </a:xfrm>
        </p:grpSpPr>
        <p:sp>
          <p:nvSpPr>
            <p:cNvPr id="21" name="Rectangle 20">
              <a:extLst>
                <a:ext uri="{FF2B5EF4-FFF2-40B4-BE49-F238E27FC236}">
                  <a16:creationId xmlns:a16="http://schemas.microsoft.com/office/drawing/2014/main" id="{17FBA884-E810-4EF4-93A2-B7AFC9434FF6}"/>
                </a:ext>
              </a:extLst>
            </p:cNvPr>
            <p:cNvSpPr/>
            <p:nvPr/>
          </p:nvSpPr>
          <p:spPr>
            <a:xfrm>
              <a:off x="11890150" y="7350862"/>
              <a:ext cx="5178650" cy="177316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ndara" panose="020E0502030303020204" pitchFamily="34" charset="0"/>
              </a:endParaRPr>
            </a:p>
          </p:txBody>
        </p:sp>
        <p:grpSp>
          <p:nvGrpSpPr>
            <p:cNvPr id="16" name="Group 16"/>
            <p:cNvGrpSpPr/>
            <p:nvPr/>
          </p:nvGrpSpPr>
          <p:grpSpPr>
            <a:xfrm>
              <a:off x="11905656" y="7328459"/>
              <a:ext cx="5353644" cy="1270306"/>
              <a:chOff x="0" y="-95250"/>
              <a:chExt cx="7138192" cy="1693741"/>
            </a:xfrm>
          </p:grpSpPr>
          <p:sp>
            <p:nvSpPr>
              <p:cNvPr id="17" name="TextBox 17"/>
              <p:cNvSpPr txBox="1"/>
              <p:nvPr/>
            </p:nvSpPr>
            <p:spPr>
              <a:xfrm>
                <a:off x="0" y="-63931"/>
                <a:ext cx="2005915" cy="1662422"/>
              </a:xfrm>
              <a:prstGeom prst="rect">
                <a:avLst/>
              </a:prstGeom>
            </p:spPr>
            <p:txBody>
              <a:bodyPr lIns="0" tIns="0" rIns="0" bIns="0" rtlCol="0" anchor="t">
                <a:spAutoFit/>
              </a:bodyPr>
              <a:lstStyle/>
              <a:p>
                <a:pPr marL="0" lvl="1" indent="0" algn="ctr">
                  <a:lnSpc>
                    <a:spcPts val="10499"/>
                  </a:lnSpc>
                  <a:spcBef>
                    <a:spcPct val="0"/>
                  </a:spcBef>
                </a:pPr>
                <a:r>
                  <a:rPr lang="en-US" sz="6999" dirty="0">
                    <a:solidFill>
                      <a:srgbClr val="000000"/>
                    </a:solidFill>
                    <a:latin typeface="Candara" panose="020E0502030303020204" pitchFamily="34" charset="0"/>
                  </a:rPr>
                  <a:t>03</a:t>
                </a:r>
              </a:p>
            </p:txBody>
          </p:sp>
          <p:sp>
            <p:nvSpPr>
              <p:cNvPr id="18" name="TextBox 18"/>
              <p:cNvSpPr txBox="1"/>
              <p:nvPr/>
            </p:nvSpPr>
            <p:spPr>
              <a:xfrm>
                <a:off x="2360595" y="-95250"/>
                <a:ext cx="4777597" cy="1481944"/>
              </a:xfrm>
              <a:prstGeom prst="rect">
                <a:avLst/>
              </a:prstGeom>
            </p:spPr>
            <p:txBody>
              <a:bodyPr lIns="0" tIns="0" rIns="0" bIns="0" rtlCol="0" anchor="t">
                <a:spAutoFit/>
              </a:bodyPr>
              <a:lstStyle/>
              <a:p>
                <a:pPr marL="0" lvl="1" indent="0" algn="l">
                  <a:lnSpc>
                    <a:spcPts val="4500"/>
                  </a:lnSpc>
                  <a:spcBef>
                    <a:spcPct val="0"/>
                  </a:spcBef>
                </a:pPr>
                <a:r>
                  <a:rPr lang="en-US" sz="3000" dirty="0">
                    <a:solidFill>
                      <a:srgbClr val="000000"/>
                    </a:solidFill>
                    <a:latin typeface="Candara" panose="020E0502030303020204" pitchFamily="34" charset="0"/>
                  </a:rPr>
                  <a:t>How long does it take to learn python ?</a:t>
                </a:r>
              </a:p>
            </p:txBody>
          </p:sp>
          <p:sp>
            <p:nvSpPr>
              <p:cNvPr id="19" name="TextBox 19"/>
              <p:cNvSpPr txBox="1"/>
              <p:nvPr/>
            </p:nvSpPr>
            <p:spPr>
              <a:xfrm>
                <a:off x="2321349" y="762196"/>
                <a:ext cx="4816843" cy="449353"/>
              </a:xfrm>
              <a:prstGeom prst="rect">
                <a:avLst/>
              </a:prstGeom>
            </p:spPr>
            <p:txBody>
              <a:bodyPr lIns="0" tIns="0" rIns="0" bIns="0" rtlCol="0" anchor="t">
                <a:spAutoFit/>
              </a:bodyPr>
              <a:lstStyle/>
              <a:p>
                <a:pPr marL="0" lvl="0" indent="0" algn="l">
                  <a:lnSpc>
                    <a:spcPts val="2800"/>
                  </a:lnSpc>
                </a:pPr>
                <a:endParaRPr lang="en-US" sz="2000" dirty="0">
                  <a:solidFill>
                    <a:srgbClr val="000000"/>
                  </a:solidFill>
                  <a:latin typeface="Candara" panose="020E0502030303020204" pitchFamily="34" charset="0"/>
                </a:endParaRPr>
              </a:p>
            </p:txBody>
          </p:sp>
        </p:grpSp>
      </p:grpSp>
    </p:spTree>
    <p:extLst>
      <p:ext uri="{BB962C8B-B14F-4D97-AF65-F5344CB8AC3E}">
        <p14:creationId xmlns:p14="http://schemas.microsoft.com/office/powerpoint/2010/main" val="20376666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rot="-1330815">
            <a:off x="9220200" y="-379415"/>
            <a:ext cx="9235941" cy="10287000"/>
            <a:chOff x="0" y="0"/>
            <a:chExt cx="2432511" cy="2709333"/>
          </a:xfrm>
        </p:grpSpPr>
        <p:sp>
          <p:nvSpPr>
            <p:cNvPr id="6" name="Freeform 6"/>
            <p:cNvSpPr/>
            <p:nvPr/>
          </p:nvSpPr>
          <p:spPr>
            <a:xfrm>
              <a:off x="0" y="0"/>
              <a:ext cx="2432511" cy="2709333"/>
            </a:xfrm>
            <a:custGeom>
              <a:avLst/>
              <a:gdLst/>
              <a:ahLst/>
              <a:cxnLst/>
              <a:rect l="l" t="t" r="r" b="b"/>
              <a:pathLst>
                <a:path w="2432511" h="2709333">
                  <a:moveTo>
                    <a:pt x="0" y="0"/>
                  </a:moveTo>
                  <a:lnTo>
                    <a:pt x="2432511" y="0"/>
                  </a:lnTo>
                  <a:lnTo>
                    <a:pt x="2432511" y="2709333"/>
                  </a:lnTo>
                  <a:lnTo>
                    <a:pt x="0" y="2709333"/>
                  </a:lnTo>
                  <a:close/>
                </a:path>
              </a:pathLst>
            </a:custGeom>
            <a:solidFill>
              <a:srgbClr val="FFF6E3"/>
            </a:solidFill>
          </p:spPr>
        </p:sp>
        <p:sp>
          <p:nvSpPr>
            <p:cNvPr id="7" name="TextBox 7"/>
            <p:cNvSpPr txBox="1"/>
            <p:nvPr/>
          </p:nvSpPr>
          <p:spPr>
            <a:xfrm>
              <a:off x="0" y="-38100"/>
              <a:ext cx="2432511" cy="2747433"/>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24" name="Group 23">
            <a:extLst>
              <a:ext uri="{FF2B5EF4-FFF2-40B4-BE49-F238E27FC236}">
                <a16:creationId xmlns:a16="http://schemas.microsoft.com/office/drawing/2014/main" id="{F0818973-7023-469E-B48C-684313E5693D}"/>
              </a:ext>
            </a:extLst>
          </p:cNvPr>
          <p:cNvGrpSpPr/>
          <p:nvPr/>
        </p:nvGrpSpPr>
        <p:grpSpPr>
          <a:xfrm>
            <a:off x="9123746" y="455819"/>
            <a:ext cx="6593098" cy="1611831"/>
            <a:chOff x="9144000" y="1554251"/>
            <a:chExt cx="5353644" cy="1380801"/>
          </a:xfrm>
        </p:grpSpPr>
        <p:sp>
          <p:nvSpPr>
            <p:cNvPr id="20" name="Rectangle 19">
              <a:extLst>
                <a:ext uri="{FF2B5EF4-FFF2-40B4-BE49-F238E27FC236}">
                  <a16:creationId xmlns:a16="http://schemas.microsoft.com/office/drawing/2014/main" id="{EFE0E7B5-5255-45AC-B942-72C5B87A0CFF}"/>
                </a:ext>
              </a:extLst>
            </p:cNvPr>
            <p:cNvSpPr/>
            <p:nvPr/>
          </p:nvSpPr>
          <p:spPr>
            <a:xfrm>
              <a:off x="9144000" y="1554251"/>
              <a:ext cx="5029200" cy="13808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andara" panose="020E0502030303020204" pitchFamily="34" charset="0"/>
              </a:endParaRPr>
            </a:p>
          </p:txBody>
        </p:sp>
        <p:grpSp>
          <p:nvGrpSpPr>
            <p:cNvPr id="23" name="Group 22">
              <a:extLst>
                <a:ext uri="{FF2B5EF4-FFF2-40B4-BE49-F238E27FC236}">
                  <a16:creationId xmlns:a16="http://schemas.microsoft.com/office/drawing/2014/main" id="{F4053889-6921-49DF-8512-C1DA22CF1A44}"/>
                </a:ext>
              </a:extLst>
            </p:cNvPr>
            <p:cNvGrpSpPr/>
            <p:nvPr/>
          </p:nvGrpSpPr>
          <p:grpSpPr>
            <a:xfrm>
              <a:off x="9144000" y="1641003"/>
              <a:ext cx="5353644" cy="1068105"/>
              <a:chOff x="9228834" y="1602749"/>
              <a:chExt cx="5353644" cy="1068105"/>
            </a:xfrm>
          </p:grpSpPr>
          <p:sp>
            <p:nvSpPr>
              <p:cNvPr id="9" name="TextBox 9"/>
              <p:cNvSpPr txBox="1"/>
              <p:nvPr/>
            </p:nvSpPr>
            <p:spPr>
              <a:xfrm>
                <a:off x="9228834" y="1602749"/>
                <a:ext cx="1504436" cy="1068105"/>
              </a:xfrm>
              <a:prstGeom prst="rect">
                <a:avLst/>
              </a:prstGeom>
            </p:spPr>
            <p:txBody>
              <a:bodyPr lIns="0" tIns="0" rIns="0" bIns="0" rtlCol="0" anchor="t">
                <a:spAutoFit/>
              </a:bodyPr>
              <a:lstStyle/>
              <a:p>
                <a:pPr marL="0" lvl="1" indent="0" algn="ctr">
                  <a:lnSpc>
                    <a:spcPts val="10499"/>
                  </a:lnSpc>
                  <a:spcBef>
                    <a:spcPct val="0"/>
                  </a:spcBef>
                </a:pPr>
                <a:r>
                  <a:rPr lang="en-US" sz="6999">
                    <a:solidFill>
                      <a:srgbClr val="000000"/>
                    </a:solidFill>
                    <a:latin typeface="Candara" panose="020E0502030303020204" pitchFamily="34" charset="0"/>
                  </a:rPr>
                  <a:t>01</a:t>
                </a:r>
                <a:endParaRPr lang="en-US" sz="6999" dirty="0">
                  <a:solidFill>
                    <a:srgbClr val="000000"/>
                  </a:solidFill>
                  <a:latin typeface="Candara" panose="020E0502030303020204" pitchFamily="34" charset="0"/>
                </a:endParaRPr>
              </a:p>
            </p:txBody>
          </p:sp>
          <p:sp>
            <p:nvSpPr>
              <p:cNvPr id="10" name="TextBox 10"/>
              <p:cNvSpPr txBox="1"/>
              <p:nvPr/>
            </p:nvSpPr>
            <p:spPr>
              <a:xfrm>
                <a:off x="10999280" y="1664132"/>
                <a:ext cx="3583198" cy="952148"/>
              </a:xfrm>
              <a:prstGeom prst="rect">
                <a:avLst/>
              </a:prstGeom>
            </p:spPr>
            <p:txBody>
              <a:bodyPr lIns="0" tIns="0" rIns="0" bIns="0" rtlCol="0" anchor="t">
                <a:spAutoFit/>
              </a:bodyPr>
              <a:lstStyle/>
              <a:p>
                <a:pPr marL="0" lvl="1" indent="0" algn="l">
                  <a:lnSpc>
                    <a:spcPts val="4500"/>
                  </a:lnSpc>
                  <a:spcBef>
                    <a:spcPct val="0"/>
                  </a:spcBef>
                </a:pPr>
                <a:r>
                  <a:rPr lang="en-US" sz="3000" dirty="0">
                    <a:solidFill>
                      <a:srgbClr val="000000"/>
                    </a:solidFill>
                    <a:latin typeface="Candara" panose="020E0502030303020204" pitchFamily="34" charset="0"/>
                  </a:rPr>
                  <a:t>Why should We learn python ?</a:t>
                </a:r>
              </a:p>
            </p:txBody>
          </p:sp>
          <p:sp>
            <p:nvSpPr>
              <p:cNvPr id="11" name="TextBox 11"/>
              <p:cNvSpPr txBox="1"/>
              <p:nvPr/>
            </p:nvSpPr>
            <p:spPr>
              <a:xfrm>
                <a:off x="10969846" y="2234088"/>
                <a:ext cx="3612632" cy="288709"/>
              </a:xfrm>
              <a:prstGeom prst="rect">
                <a:avLst/>
              </a:prstGeom>
            </p:spPr>
            <p:txBody>
              <a:bodyPr lIns="0" tIns="0" rIns="0" bIns="0" rtlCol="0" anchor="t">
                <a:spAutoFit/>
              </a:bodyPr>
              <a:lstStyle/>
              <a:p>
                <a:pPr marL="0" lvl="0" indent="0" algn="l">
                  <a:lnSpc>
                    <a:spcPts val="2800"/>
                  </a:lnSpc>
                </a:pPr>
                <a:endParaRPr lang="en-US" sz="2000" dirty="0">
                  <a:solidFill>
                    <a:srgbClr val="000000"/>
                  </a:solidFill>
                  <a:latin typeface="Candara" panose="020E0502030303020204" pitchFamily="34" charset="0"/>
                </a:endParaRPr>
              </a:p>
            </p:txBody>
          </p:sp>
        </p:grpSp>
      </p:grpSp>
      <p:grpSp>
        <p:nvGrpSpPr>
          <p:cNvPr id="25" name="Group 24">
            <a:extLst>
              <a:ext uri="{FF2B5EF4-FFF2-40B4-BE49-F238E27FC236}">
                <a16:creationId xmlns:a16="http://schemas.microsoft.com/office/drawing/2014/main" id="{C8D388A3-FD32-4B43-8D58-40A0DE41CF01}"/>
              </a:ext>
            </a:extLst>
          </p:cNvPr>
          <p:cNvGrpSpPr/>
          <p:nvPr/>
        </p:nvGrpSpPr>
        <p:grpSpPr>
          <a:xfrm>
            <a:off x="10058400" y="3234856"/>
            <a:ext cx="6666392" cy="2396774"/>
            <a:chOff x="10287000" y="4281472"/>
            <a:chExt cx="5353644" cy="1380801"/>
          </a:xfrm>
        </p:grpSpPr>
        <p:sp>
          <p:nvSpPr>
            <p:cNvPr id="22" name="Rectangle 21">
              <a:extLst>
                <a:ext uri="{FF2B5EF4-FFF2-40B4-BE49-F238E27FC236}">
                  <a16:creationId xmlns:a16="http://schemas.microsoft.com/office/drawing/2014/main" id="{A5DC7C64-5493-4F35-A3FF-8DC43C594217}"/>
                </a:ext>
              </a:extLst>
            </p:cNvPr>
            <p:cNvSpPr/>
            <p:nvPr/>
          </p:nvSpPr>
          <p:spPr>
            <a:xfrm>
              <a:off x="10305536" y="4281472"/>
              <a:ext cx="5029200" cy="1380801"/>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a:latin typeface="Candara" panose="020E0502030303020204" pitchFamily="34" charset="0"/>
              </a:endParaRPr>
            </a:p>
          </p:txBody>
        </p:sp>
        <p:grpSp>
          <p:nvGrpSpPr>
            <p:cNvPr id="12" name="Group 12"/>
            <p:cNvGrpSpPr/>
            <p:nvPr/>
          </p:nvGrpSpPr>
          <p:grpSpPr>
            <a:xfrm>
              <a:off x="10287000" y="4441355"/>
              <a:ext cx="5353644" cy="859079"/>
              <a:chOff x="0" y="-95250"/>
              <a:chExt cx="7138192" cy="1145439"/>
            </a:xfrm>
          </p:grpSpPr>
          <p:sp>
            <p:nvSpPr>
              <p:cNvPr id="13" name="TextBox 13"/>
              <p:cNvSpPr txBox="1"/>
              <p:nvPr/>
            </p:nvSpPr>
            <p:spPr>
              <a:xfrm>
                <a:off x="0" y="-63931"/>
                <a:ext cx="2005915" cy="1065450"/>
              </a:xfrm>
              <a:prstGeom prst="rect">
                <a:avLst/>
              </a:prstGeom>
            </p:spPr>
            <p:txBody>
              <a:bodyPr lIns="0" tIns="0" rIns="0" bIns="0" rtlCol="0" anchor="t">
                <a:spAutoFit/>
              </a:bodyPr>
              <a:lstStyle/>
              <a:p>
                <a:pPr marL="0" lvl="1" indent="0" algn="ctr">
                  <a:lnSpc>
                    <a:spcPts val="10499"/>
                  </a:lnSpc>
                  <a:spcBef>
                    <a:spcPct val="0"/>
                  </a:spcBef>
                </a:pPr>
                <a:r>
                  <a:rPr lang="en-US" sz="6999" b="1" dirty="0">
                    <a:solidFill>
                      <a:srgbClr val="000000"/>
                    </a:solidFill>
                    <a:latin typeface="Candara" panose="020E0502030303020204" pitchFamily="34" charset="0"/>
                  </a:rPr>
                  <a:t>02</a:t>
                </a:r>
              </a:p>
            </p:txBody>
          </p:sp>
          <p:sp>
            <p:nvSpPr>
              <p:cNvPr id="14" name="TextBox 14"/>
              <p:cNvSpPr txBox="1"/>
              <p:nvPr/>
            </p:nvSpPr>
            <p:spPr>
              <a:xfrm>
                <a:off x="2360595" y="-95250"/>
                <a:ext cx="4777597" cy="949782"/>
              </a:xfrm>
              <a:prstGeom prst="rect">
                <a:avLst/>
              </a:prstGeom>
            </p:spPr>
            <p:txBody>
              <a:bodyPr lIns="0" tIns="0" rIns="0" bIns="0" rtlCol="0" anchor="t">
                <a:spAutoFit/>
              </a:bodyPr>
              <a:lstStyle/>
              <a:p>
                <a:pPr marL="0" lvl="1" indent="0" algn="l">
                  <a:lnSpc>
                    <a:spcPts val="4500"/>
                  </a:lnSpc>
                  <a:spcBef>
                    <a:spcPct val="0"/>
                  </a:spcBef>
                </a:pPr>
                <a:r>
                  <a:rPr lang="en-US" sz="3000" b="1" dirty="0">
                    <a:solidFill>
                      <a:srgbClr val="000000"/>
                    </a:solidFill>
                    <a:latin typeface="Candara" panose="020E0502030303020204" pitchFamily="34" charset="0"/>
                  </a:rPr>
                  <a:t>What can I do by</a:t>
                </a:r>
              </a:p>
              <a:p>
                <a:pPr marL="0" lvl="1" indent="0" algn="l">
                  <a:lnSpc>
                    <a:spcPts val="4500"/>
                  </a:lnSpc>
                  <a:spcBef>
                    <a:spcPct val="0"/>
                  </a:spcBef>
                </a:pPr>
                <a:r>
                  <a:rPr lang="en-US" sz="3000" b="1" dirty="0">
                    <a:solidFill>
                      <a:srgbClr val="000000"/>
                    </a:solidFill>
                    <a:latin typeface="Candara" panose="020E0502030303020204" pitchFamily="34" charset="0"/>
                  </a:rPr>
                  <a:t> python ?</a:t>
                </a:r>
              </a:p>
            </p:txBody>
          </p:sp>
          <p:sp>
            <p:nvSpPr>
              <p:cNvPr id="15" name="TextBox 15"/>
              <p:cNvSpPr txBox="1"/>
              <p:nvPr/>
            </p:nvSpPr>
            <p:spPr>
              <a:xfrm>
                <a:off x="2321350" y="762197"/>
                <a:ext cx="4816842" cy="287992"/>
              </a:xfrm>
              <a:prstGeom prst="rect">
                <a:avLst/>
              </a:prstGeom>
            </p:spPr>
            <p:txBody>
              <a:bodyPr lIns="0" tIns="0" rIns="0" bIns="0" rtlCol="0" anchor="t">
                <a:spAutoFit/>
              </a:bodyPr>
              <a:lstStyle/>
              <a:p>
                <a:pPr marL="0" lvl="0" indent="0" algn="l">
                  <a:lnSpc>
                    <a:spcPts val="2800"/>
                  </a:lnSpc>
                </a:pPr>
                <a:endParaRPr lang="en-US" sz="2000" b="1" dirty="0">
                  <a:solidFill>
                    <a:srgbClr val="000000"/>
                  </a:solidFill>
                  <a:latin typeface="Candara" panose="020E0502030303020204" pitchFamily="34" charset="0"/>
                </a:endParaRPr>
              </a:p>
            </p:txBody>
          </p:sp>
        </p:grpSp>
      </p:grpSp>
      <p:grpSp>
        <p:nvGrpSpPr>
          <p:cNvPr id="26" name="Group 25">
            <a:extLst>
              <a:ext uri="{FF2B5EF4-FFF2-40B4-BE49-F238E27FC236}">
                <a16:creationId xmlns:a16="http://schemas.microsoft.com/office/drawing/2014/main" id="{7D67034A-E9D4-4127-9327-4C345A30F1EB}"/>
              </a:ext>
            </a:extLst>
          </p:cNvPr>
          <p:cNvGrpSpPr/>
          <p:nvPr/>
        </p:nvGrpSpPr>
        <p:grpSpPr>
          <a:xfrm>
            <a:off x="11966350" y="6949044"/>
            <a:ext cx="5369150" cy="1795566"/>
            <a:chOff x="11890150" y="7328459"/>
            <a:chExt cx="5369150" cy="1795566"/>
          </a:xfrm>
        </p:grpSpPr>
        <p:sp>
          <p:nvSpPr>
            <p:cNvPr id="21" name="Rectangle 20">
              <a:extLst>
                <a:ext uri="{FF2B5EF4-FFF2-40B4-BE49-F238E27FC236}">
                  <a16:creationId xmlns:a16="http://schemas.microsoft.com/office/drawing/2014/main" id="{17FBA884-E810-4EF4-93A2-B7AFC9434FF6}"/>
                </a:ext>
              </a:extLst>
            </p:cNvPr>
            <p:cNvSpPr/>
            <p:nvPr/>
          </p:nvSpPr>
          <p:spPr>
            <a:xfrm>
              <a:off x="11890150" y="7350862"/>
              <a:ext cx="5178650" cy="177316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ndara" panose="020E0502030303020204" pitchFamily="34" charset="0"/>
              </a:endParaRPr>
            </a:p>
          </p:txBody>
        </p:sp>
        <p:grpSp>
          <p:nvGrpSpPr>
            <p:cNvPr id="16" name="Group 16"/>
            <p:cNvGrpSpPr/>
            <p:nvPr/>
          </p:nvGrpSpPr>
          <p:grpSpPr>
            <a:xfrm>
              <a:off x="11905656" y="7328459"/>
              <a:ext cx="5353644" cy="1270306"/>
              <a:chOff x="0" y="-95250"/>
              <a:chExt cx="7138192" cy="1693741"/>
            </a:xfrm>
          </p:grpSpPr>
          <p:sp>
            <p:nvSpPr>
              <p:cNvPr id="17" name="TextBox 17"/>
              <p:cNvSpPr txBox="1"/>
              <p:nvPr/>
            </p:nvSpPr>
            <p:spPr>
              <a:xfrm>
                <a:off x="0" y="-63931"/>
                <a:ext cx="2005915" cy="1662422"/>
              </a:xfrm>
              <a:prstGeom prst="rect">
                <a:avLst/>
              </a:prstGeom>
            </p:spPr>
            <p:txBody>
              <a:bodyPr lIns="0" tIns="0" rIns="0" bIns="0" rtlCol="0" anchor="t">
                <a:spAutoFit/>
              </a:bodyPr>
              <a:lstStyle/>
              <a:p>
                <a:pPr marL="0" lvl="1" indent="0" algn="ctr">
                  <a:lnSpc>
                    <a:spcPts val="10499"/>
                  </a:lnSpc>
                  <a:spcBef>
                    <a:spcPct val="0"/>
                  </a:spcBef>
                </a:pPr>
                <a:r>
                  <a:rPr lang="en-US" sz="6999" dirty="0">
                    <a:solidFill>
                      <a:srgbClr val="000000"/>
                    </a:solidFill>
                    <a:latin typeface="Candara" panose="020E0502030303020204" pitchFamily="34" charset="0"/>
                  </a:rPr>
                  <a:t>03</a:t>
                </a:r>
              </a:p>
            </p:txBody>
          </p:sp>
          <p:sp>
            <p:nvSpPr>
              <p:cNvPr id="18" name="TextBox 18"/>
              <p:cNvSpPr txBox="1"/>
              <p:nvPr/>
            </p:nvSpPr>
            <p:spPr>
              <a:xfrm>
                <a:off x="2360595" y="-95250"/>
                <a:ext cx="4777597" cy="1481944"/>
              </a:xfrm>
              <a:prstGeom prst="rect">
                <a:avLst/>
              </a:prstGeom>
            </p:spPr>
            <p:txBody>
              <a:bodyPr lIns="0" tIns="0" rIns="0" bIns="0" rtlCol="0" anchor="t">
                <a:spAutoFit/>
              </a:bodyPr>
              <a:lstStyle/>
              <a:p>
                <a:pPr marL="0" lvl="1" indent="0" algn="l">
                  <a:lnSpc>
                    <a:spcPts val="4500"/>
                  </a:lnSpc>
                  <a:spcBef>
                    <a:spcPct val="0"/>
                  </a:spcBef>
                </a:pPr>
                <a:r>
                  <a:rPr lang="en-US" sz="3000" dirty="0">
                    <a:solidFill>
                      <a:srgbClr val="000000"/>
                    </a:solidFill>
                    <a:latin typeface="Candara" panose="020E0502030303020204" pitchFamily="34" charset="0"/>
                  </a:rPr>
                  <a:t>How long does it take to learn python ?</a:t>
                </a:r>
              </a:p>
            </p:txBody>
          </p:sp>
          <p:sp>
            <p:nvSpPr>
              <p:cNvPr id="19" name="TextBox 19"/>
              <p:cNvSpPr txBox="1"/>
              <p:nvPr/>
            </p:nvSpPr>
            <p:spPr>
              <a:xfrm>
                <a:off x="2321349" y="762196"/>
                <a:ext cx="4816843" cy="449353"/>
              </a:xfrm>
              <a:prstGeom prst="rect">
                <a:avLst/>
              </a:prstGeom>
            </p:spPr>
            <p:txBody>
              <a:bodyPr lIns="0" tIns="0" rIns="0" bIns="0" rtlCol="0" anchor="t">
                <a:spAutoFit/>
              </a:bodyPr>
              <a:lstStyle/>
              <a:p>
                <a:pPr marL="0" lvl="0" indent="0" algn="l">
                  <a:lnSpc>
                    <a:spcPts val="2800"/>
                  </a:lnSpc>
                </a:pPr>
                <a:endParaRPr lang="en-US" sz="2000" dirty="0">
                  <a:solidFill>
                    <a:srgbClr val="000000"/>
                  </a:solidFill>
                  <a:latin typeface="Candara" panose="020E0502030303020204" pitchFamily="34" charset="0"/>
                </a:endParaRPr>
              </a:p>
            </p:txBody>
          </p:sp>
        </p:grpSp>
      </p:grpSp>
      <p:sp>
        <p:nvSpPr>
          <p:cNvPr id="27" name="TextBox 26">
            <a:extLst>
              <a:ext uri="{FF2B5EF4-FFF2-40B4-BE49-F238E27FC236}">
                <a16:creationId xmlns:a16="http://schemas.microsoft.com/office/drawing/2014/main" id="{162765BF-2494-4D3C-9931-5010533CD781}"/>
              </a:ext>
            </a:extLst>
          </p:cNvPr>
          <p:cNvSpPr txBox="1"/>
          <p:nvPr/>
        </p:nvSpPr>
        <p:spPr>
          <a:xfrm>
            <a:off x="1143000" y="4050321"/>
            <a:ext cx="10239964" cy="2991716"/>
          </a:xfrm>
          <a:prstGeom prst="rect">
            <a:avLst/>
          </a:prstGeom>
          <a:noFill/>
        </p:spPr>
        <p:txBody>
          <a:bodyPr wrap="square">
            <a:spAutoFit/>
          </a:bodyPr>
          <a:lstStyle/>
          <a:p>
            <a:pPr marL="457200" indent="-457200">
              <a:lnSpc>
                <a:spcPct val="150000"/>
              </a:lnSpc>
              <a:buFont typeface="Wingdings" panose="05000000000000000000" pitchFamily="2" charset="2"/>
              <a:buChar char="Ø"/>
            </a:pPr>
            <a:r>
              <a:rPr lang="en-US" sz="2800" dirty="0">
                <a:solidFill>
                  <a:srgbClr val="000000"/>
                </a:solidFill>
                <a:latin typeface="Candara" panose="020E0502030303020204" pitchFamily="34" charset="0"/>
              </a:rPr>
              <a:t>Develop cool software</a:t>
            </a:r>
          </a:p>
          <a:p>
            <a:pPr marL="457200" indent="-457200">
              <a:lnSpc>
                <a:spcPct val="150000"/>
              </a:lnSpc>
              <a:buFont typeface="Wingdings" panose="05000000000000000000" pitchFamily="2" charset="2"/>
              <a:buChar char="Ø"/>
            </a:pPr>
            <a:r>
              <a:rPr lang="en-US" sz="2800" dirty="0">
                <a:solidFill>
                  <a:srgbClr val="000000"/>
                </a:solidFill>
                <a:latin typeface="Candara" panose="020E0502030303020204" pitchFamily="34" charset="0"/>
              </a:rPr>
              <a:t>Dive in to data science and math</a:t>
            </a:r>
          </a:p>
          <a:p>
            <a:pPr marL="457200" indent="-457200">
              <a:lnSpc>
                <a:spcPct val="150000"/>
              </a:lnSpc>
              <a:buFont typeface="Wingdings" panose="05000000000000000000" pitchFamily="2" charset="2"/>
              <a:buChar char="Ø"/>
            </a:pPr>
            <a:r>
              <a:rPr lang="en-US" sz="2800" dirty="0">
                <a:solidFill>
                  <a:srgbClr val="000000"/>
                </a:solidFill>
                <a:latin typeface="Candara" panose="020E0502030303020204" pitchFamily="34" charset="0"/>
              </a:rPr>
              <a:t>Speed up and automate your work flow</a:t>
            </a:r>
          </a:p>
          <a:p>
            <a:pPr marL="457200" indent="-457200">
              <a:lnSpc>
                <a:spcPct val="150000"/>
              </a:lnSpc>
              <a:buFont typeface="Wingdings" panose="05000000000000000000" pitchFamily="2" charset="2"/>
              <a:buChar char="Ø"/>
            </a:pPr>
            <a:r>
              <a:rPr lang="en-US" sz="2800" dirty="0">
                <a:solidFill>
                  <a:srgbClr val="000000"/>
                </a:solidFill>
                <a:latin typeface="Candara" panose="020E0502030303020204" pitchFamily="34" charset="0"/>
              </a:rPr>
              <a:t>Develop embedded system and robots</a:t>
            </a:r>
          </a:p>
          <a:p>
            <a:pPr>
              <a:lnSpc>
                <a:spcPts val="2800"/>
              </a:lnSpc>
            </a:pPr>
            <a:endParaRPr lang="en-US" sz="1800" dirty="0">
              <a:solidFill>
                <a:srgbClr val="000000"/>
              </a:solidFill>
              <a:latin typeface="Candara" panose="020E0502030303020204" pitchFamily="34" charset="0"/>
            </a:endParaRPr>
          </a:p>
        </p:txBody>
      </p:sp>
    </p:spTree>
    <p:extLst>
      <p:ext uri="{BB962C8B-B14F-4D97-AF65-F5344CB8AC3E}">
        <p14:creationId xmlns:p14="http://schemas.microsoft.com/office/powerpoint/2010/main" val="2514716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rot="-1330815">
            <a:off x="9220200" y="-379415"/>
            <a:ext cx="9235941" cy="10287000"/>
            <a:chOff x="0" y="0"/>
            <a:chExt cx="2432511" cy="2709333"/>
          </a:xfrm>
        </p:grpSpPr>
        <p:sp>
          <p:nvSpPr>
            <p:cNvPr id="6" name="Freeform 6"/>
            <p:cNvSpPr/>
            <p:nvPr/>
          </p:nvSpPr>
          <p:spPr>
            <a:xfrm>
              <a:off x="0" y="0"/>
              <a:ext cx="2432511" cy="2709333"/>
            </a:xfrm>
            <a:custGeom>
              <a:avLst/>
              <a:gdLst/>
              <a:ahLst/>
              <a:cxnLst/>
              <a:rect l="l" t="t" r="r" b="b"/>
              <a:pathLst>
                <a:path w="2432511" h="2709333">
                  <a:moveTo>
                    <a:pt x="0" y="0"/>
                  </a:moveTo>
                  <a:lnTo>
                    <a:pt x="2432511" y="0"/>
                  </a:lnTo>
                  <a:lnTo>
                    <a:pt x="2432511" y="2709333"/>
                  </a:lnTo>
                  <a:lnTo>
                    <a:pt x="0" y="2709333"/>
                  </a:lnTo>
                  <a:close/>
                </a:path>
              </a:pathLst>
            </a:custGeom>
            <a:solidFill>
              <a:srgbClr val="FFF6E3"/>
            </a:solidFill>
          </p:spPr>
        </p:sp>
        <p:sp>
          <p:nvSpPr>
            <p:cNvPr id="7" name="TextBox 7"/>
            <p:cNvSpPr txBox="1"/>
            <p:nvPr/>
          </p:nvSpPr>
          <p:spPr>
            <a:xfrm>
              <a:off x="0" y="-38100"/>
              <a:ext cx="2432511" cy="2747433"/>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24" name="Group 23">
            <a:extLst>
              <a:ext uri="{FF2B5EF4-FFF2-40B4-BE49-F238E27FC236}">
                <a16:creationId xmlns:a16="http://schemas.microsoft.com/office/drawing/2014/main" id="{F0818973-7023-469E-B48C-684313E5693D}"/>
              </a:ext>
            </a:extLst>
          </p:cNvPr>
          <p:cNvGrpSpPr/>
          <p:nvPr/>
        </p:nvGrpSpPr>
        <p:grpSpPr>
          <a:xfrm>
            <a:off x="9123746" y="455819"/>
            <a:ext cx="6593098" cy="1611831"/>
            <a:chOff x="9144000" y="1554251"/>
            <a:chExt cx="5353644" cy="1380801"/>
          </a:xfrm>
        </p:grpSpPr>
        <p:sp>
          <p:nvSpPr>
            <p:cNvPr id="20" name="Rectangle 19">
              <a:extLst>
                <a:ext uri="{FF2B5EF4-FFF2-40B4-BE49-F238E27FC236}">
                  <a16:creationId xmlns:a16="http://schemas.microsoft.com/office/drawing/2014/main" id="{EFE0E7B5-5255-45AC-B942-72C5B87A0CFF}"/>
                </a:ext>
              </a:extLst>
            </p:cNvPr>
            <p:cNvSpPr/>
            <p:nvPr/>
          </p:nvSpPr>
          <p:spPr>
            <a:xfrm>
              <a:off x="9144000" y="1554251"/>
              <a:ext cx="5029200" cy="13808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dirty="0">
                <a:latin typeface="Candara" panose="020E0502030303020204" pitchFamily="34" charset="0"/>
              </a:endParaRPr>
            </a:p>
          </p:txBody>
        </p:sp>
        <p:grpSp>
          <p:nvGrpSpPr>
            <p:cNvPr id="23" name="Group 22">
              <a:extLst>
                <a:ext uri="{FF2B5EF4-FFF2-40B4-BE49-F238E27FC236}">
                  <a16:creationId xmlns:a16="http://schemas.microsoft.com/office/drawing/2014/main" id="{F4053889-6921-49DF-8512-C1DA22CF1A44}"/>
                </a:ext>
              </a:extLst>
            </p:cNvPr>
            <p:cNvGrpSpPr/>
            <p:nvPr/>
          </p:nvGrpSpPr>
          <p:grpSpPr>
            <a:xfrm>
              <a:off x="9144000" y="1641003"/>
              <a:ext cx="5353644" cy="1068105"/>
              <a:chOff x="9228834" y="1602749"/>
              <a:chExt cx="5353644" cy="1068105"/>
            </a:xfrm>
          </p:grpSpPr>
          <p:sp>
            <p:nvSpPr>
              <p:cNvPr id="9" name="TextBox 9"/>
              <p:cNvSpPr txBox="1"/>
              <p:nvPr/>
            </p:nvSpPr>
            <p:spPr>
              <a:xfrm>
                <a:off x="9228834" y="1602749"/>
                <a:ext cx="1504436" cy="1068105"/>
              </a:xfrm>
              <a:prstGeom prst="rect">
                <a:avLst/>
              </a:prstGeom>
            </p:spPr>
            <p:txBody>
              <a:bodyPr lIns="0" tIns="0" rIns="0" bIns="0" rtlCol="0" anchor="t">
                <a:spAutoFit/>
              </a:bodyPr>
              <a:lstStyle/>
              <a:p>
                <a:pPr marL="0" lvl="1" indent="0" algn="ctr">
                  <a:lnSpc>
                    <a:spcPts val="10499"/>
                  </a:lnSpc>
                  <a:spcBef>
                    <a:spcPct val="0"/>
                  </a:spcBef>
                </a:pPr>
                <a:r>
                  <a:rPr lang="en-US" sz="6999" b="1">
                    <a:solidFill>
                      <a:srgbClr val="000000"/>
                    </a:solidFill>
                    <a:latin typeface="Candara" panose="020E0502030303020204" pitchFamily="34" charset="0"/>
                  </a:rPr>
                  <a:t>01</a:t>
                </a:r>
                <a:endParaRPr lang="en-US" sz="6999" b="1" dirty="0">
                  <a:solidFill>
                    <a:srgbClr val="000000"/>
                  </a:solidFill>
                  <a:latin typeface="Candara" panose="020E0502030303020204" pitchFamily="34" charset="0"/>
                </a:endParaRPr>
              </a:p>
            </p:txBody>
          </p:sp>
          <p:sp>
            <p:nvSpPr>
              <p:cNvPr id="10" name="TextBox 10"/>
              <p:cNvSpPr txBox="1"/>
              <p:nvPr/>
            </p:nvSpPr>
            <p:spPr>
              <a:xfrm>
                <a:off x="10999280" y="1664132"/>
                <a:ext cx="3583198" cy="952148"/>
              </a:xfrm>
              <a:prstGeom prst="rect">
                <a:avLst/>
              </a:prstGeom>
            </p:spPr>
            <p:txBody>
              <a:bodyPr lIns="0" tIns="0" rIns="0" bIns="0" rtlCol="0" anchor="t">
                <a:spAutoFit/>
              </a:bodyPr>
              <a:lstStyle/>
              <a:p>
                <a:pPr marL="0" lvl="1" indent="0" algn="l">
                  <a:lnSpc>
                    <a:spcPts val="4500"/>
                  </a:lnSpc>
                  <a:spcBef>
                    <a:spcPct val="0"/>
                  </a:spcBef>
                </a:pPr>
                <a:r>
                  <a:rPr lang="en-US" sz="3000" b="1">
                    <a:solidFill>
                      <a:srgbClr val="000000"/>
                    </a:solidFill>
                    <a:latin typeface="Candara" panose="020E0502030303020204" pitchFamily="34" charset="0"/>
                  </a:rPr>
                  <a:t>Why should We learn python ?</a:t>
                </a:r>
                <a:endParaRPr lang="en-US" sz="3000" b="1" dirty="0">
                  <a:solidFill>
                    <a:srgbClr val="000000"/>
                  </a:solidFill>
                  <a:latin typeface="Candara" panose="020E0502030303020204" pitchFamily="34" charset="0"/>
                </a:endParaRPr>
              </a:p>
            </p:txBody>
          </p:sp>
          <p:sp>
            <p:nvSpPr>
              <p:cNvPr id="11" name="TextBox 11"/>
              <p:cNvSpPr txBox="1"/>
              <p:nvPr/>
            </p:nvSpPr>
            <p:spPr>
              <a:xfrm>
                <a:off x="10969846" y="2234088"/>
                <a:ext cx="3612632" cy="288709"/>
              </a:xfrm>
              <a:prstGeom prst="rect">
                <a:avLst/>
              </a:prstGeom>
            </p:spPr>
            <p:txBody>
              <a:bodyPr lIns="0" tIns="0" rIns="0" bIns="0" rtlCol="0" anchor="t">
                <a:spAutoFit/>
              </a:bodyPr>
              <a:lstStyle/>
              <a:p>
                <a:pPr marL="0" lvl="0" indent="0" algn="l">
                  <a:lnSpc>
                    <a:spcPts val="2800"/>
                  </a:lnSpc>
                </a:pPr>
                <a:endParaRPr lang="en-US" sz="2000" b="1" dirty="0">
                  <a:solidFill>
                    <a:srgbClr val="000000"/>
                  </a:solidFill>
                  <a:latin typeface="Candara" panose="020E0502030303020204" pitchFamily="34" charset="0"/>
                </a:endParaRPr>
              </a:p>
            </p:txBody>
          </p:sp>
        </p:grpSp>
      </p:grpSp>
      <p:grpSp>
        <p:nvGrpSpPr>
          <p:cNvPr id="25" name="Group 24">
            <a:extLst>
              <a:ext uri="{FF2B5EF4-FFF2-40B4-BE49-F238E27FC236}">
                <a16:creationId xmlns:a16="http://schemas.microsoft.com/office/drawing/2014/main" id="{C8D388A3-FD32-4B43-8D58-40A0DE41CF01}"/>
              </a:ext>
            </a:extLst>
          </p:cNvPr>
          <p:cNvGrpSpPr/>
          <p:nvPr/>
        </p:nvGrpSpPr>
        <p:grpSpPr>
          <a:xfrm>
            <a:off x="10058400" y="3234856"/>
            <a:ext cx="6705600" cy="1908644"/>
            <a:chOff x="10287000" y="4281472"/>
            <a:chExt cx="5353644" cy="1380801"/>
          </a:xfrm>
        </p:grpSpPr>
        <p:sp>
          <p:nvSpPr>
            <p:cNvPr id="22" name="Rectangle 21">
              <a:extLst>
                <a:ext uri="{FF2B5EF4-FFF2-40B4-BE49-F238E27FC236}">
                  <a16:creationId xmlns:a16="http://schemas.microsoft.com/office/drawing/2014/main" id="{A5DC7C64-5493-4F35-A3FF-8DC43C594217}"/>
                </a:ext>
              </a:extLst>
            </p:cNvPr>
            <p:cNvSpPr/>
            <p:nvPr/>
          </p:nvSpPr>
          <p:spPr>
            <a:xfrm>
              <a:off x="10305536" y="4281472"/>
              <a:ext cx="5029200" cy="13808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ndara" panose="020E0502030303020204" pitchFamily="34" charset="0"/>
              </a:endParaRPr>
            </a:p>
          </p:txBody>
        </p:sp>
        <p:grpSp>
          <p:nvGrpSpPr>
            <p:cNvPr id="12" name="Group 12"/>
            <p:cNvGrpSpPr/>
            <p:nvPr/>
          </p:nvGrpSpPr>
          <p:grpSpPr>
            <a:xfrm>
              <a:off x="10287000" y="4441355"/>
              <a:ext cx="5353644" cy="925493"/>
              <a:chOff x="0" y="-95250"/>
              <a:chExt cx="7138192" cy="1233991"/>
            </a:xfrm>
          </p:grpSpPr>
          <p:sp>
            <p:nvSpPr>
              <p:cNvPr id="13" name="TextBox 13"/>
              <p:cNvSpPr txBox="1"/>
              <p:nvPr/>
            </p:nvSpPr>
            <p:spPr>
              <a:xfrm>
                <a:off x="0" y="-63931"/>
                <a:ext cx="2005915" cy="1202672"/>
              </a:xfrm>
              <a:prstGeom prst="rect">
                <a:avLst/>
              </a:prstGeom>
            </p:spPr>
            <p:txBody>
              <a:bodyPr lIns="0" tIns="0" rIns="0" bIns="0" rtlCol="0" anchor="t">
                <a:spAutoFit/>
              </a:bodyPr>
              <a:lstStyle/>
              <a:p>
                <a:pPr marL="0" lvl="1" indent="0" algn="ctr">
                  <a:lnSpc>
                    <a:spcPts val="10499"/>
                  </a:lnSpc>
                  <a:spcBef>
                    <a:spcPct val="0"/>
                  </a:spcBef>
                </a:pPr>
                <a:r>
                  <a:rPr lang="en-US" sz="6999" dirty="0">
                    <a:solidFill>
                      <a:srgbClr val="000000"/>
                    </a:solidFill>
                    <a:latin typeface="Candara" panose="020E0502030303020204" pitchFamily="34" charset="0"/>
                  </a:rPr>
                  <a:t>02</a:t>
                </a:r>
              </a:p>
            </p:txBody>
          </p:sp>
          <p:sp>
            <p:nvSpPr>
              <p:cNvPr id="14" name="TextBox 14"/>
              <p:cNvSpPr txBox="1"/>
              <p:nvPr/>
            </p:nvSpPr>
            <p:spPr>
              <a:xfrm>
                <a:off x="2360595" y="-95250"/>
                <a:ext cx="4777597" cy="1072107"/>
              </a:xfrm>
              <a:prstGeom prst="rect">
                <a:avLst/>
              </a:prstGeom>
            </p:spPr>
            <p:txBody>
              <a:bodyPr lIns="0" tIns="0" rIns="0" bIns="0" rtlCol="0" anchor="t">
                <a:spAutoFit/>
              </a:bodyPr>
              <a:lstStyle/>
              <a:p>
                <a:pPr marL="0" lvl="1" indent="0" algn="l">
                  <a:lnSpc>
                    <a:spcPts val="4500"/>
                  </a:lnSpc>
                  <a:spcBef>
                    <a:spcPct val="0"/>
                  </a:spcBef>
                </a:pPr>
                <a:r>
                  <a:rPr lang="en-US" sz="3000" dirty="0">
                    <a:solidFill>
                      <a:srgbClr val="000000"/>
                    </a:solidFill>
                    <a:latin typeface="Candara" panose="020E0502030303020204" pitchFamily="34" charset="0"/>
                  </a:rPr>
                  <a:t>What can I do by</a:t>
                </a:r>
              </a:p>
              <a:p>
                <a:pPr marL="0" lvl="1" indent="0" algn="l">
                  <a:lnSpc>
                    <a:spcPts val="4500"/>
                  </a:lnSpc>
                  <a:spcBef>
                    <a:spcPct val="0"/>
                  </a:spcBef>
                </a:pPr>
                <a:r>
                  <a:rPr lang="en-US" sz="3000" dirty="0">
                    <a:solidFill>
                      <a:srgbClr val="000000"/>
                    </a:solidFill>
                    <a:latin typeface="Candara" panose="020E0502030303020204" pitchFamily="34" charset="0"/>
                  </a:rPr>
                  <a:t> python ?</a:t>
                </a:r>
              </a:p>
            </p:txBody>
          </p:sp>
          <p:sp>
            <p:nvSpPr>
              <p:cNvPr id="15" name="TextBox 15"/>
              <p:cNvSpPr txBox="1"/>
              <p:nvPr/>
            </p:nvSpPr>
            <p:spPr>
              <a:xfrm>
                <a:off x="2321349" y="762197"/>
                <a:ext cx="4816843" cy="325083"/>
              </a:xfrm>
              <a:prstGeom prst="rect">
                <a:avLst/>
              </a:prstGeom>
            </p:spPr>
            <p:txBody>
              <a:bodyPr lIns="0" tIns="0" rIns="0" bIns="0" rtlCol="0" anchor="t">
                <a:spAutoFit/>
              </a:bodyPr>
              <a:lstStyle/>
              <a:p>
                <a:pPr marL="0" lvl="0" indent="0" algn="l">
                  <a:lnSpc>
                    <a:spcPts val="2800"/>
                  </a:lnSpc>
                </a:pPr>
                <a:endParaRPr lang="en-US" sz="2000" dirty="0">
                  <a:solidFill>
                    <a:srgbClr val="000000"/>
                  </a:solidFill>
                  <a:latin typeface="Candara" panose="020E0502030303020204" pitchFamily="34" charset="0"/>
                </a:endParaRPr>
              </a:p>
            </p:txBody>
          </p:sp>
        </p:grpSp>
      </p:grpSp>
      <p:grpSp>
        <p:nvGrpSpPr>
          <p:cNvPr id="26" name="Group 25">
            <a:extLst>
              <a:ext uri="{FF2B5EF4-FFF2-40B4-BE49-F238E27FC236}">
                <a16:creationId xmlns:a16="http://schemas.microsoft.com/office/drawing/2014/main" id="{7D67034A-E9D4-4127-9327-4C345A30F1EB}"/>
              </a:ext>
            </a:extLst>
          </p:cNvPr>
          <p:cNvGrpSpPr/>
          <p:nvPr/>
        </p:nvGrpSpPr>
        <p:grpSpPr>
          <a:xfrm>
            <a:off x="11627168" y="6515797"/>
            <a:ext cx="6321650" cy="2675415"/>
            <a:chOff x="11890150" y="7350862"/>
            <a:chExt cx="5369150" cy="1773163"/>
          </a:xfrm>
        </p:grpSpPr>
        <p:sp>
          <p:nvSpPr>
            <p:cNvPr id="21" name="Rectangle 20">
              <a:extLst>
                <a:ext uri="{FF2B5EF4-FFF2-40B4-BE49-F238E27FC236}">
                  <a16:creationId xmlns:a16="http://schemas.microsoft.com/office/drawing/2014/main" id="{17FBA884-E810-4EF4-93A2-B7AFC9434FF6}"/>
                </a:ext>
              </a:extLst>
            </p:cNvPr>
            <p:cNvSpPr/>
            <p:nvPr/>
          </p:nvSpPr>
          <p:spPr>
            <a:xfrm>
              <a:off x="11890150" y="7350862"/>
              <a:ext cx="5178650" cy="177316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a:latin typeface="Candara" panose="020E0502030303020204" pitchFamily="34" charset="0"/>
              </a:endParaRPr>
            </a:p>
          </p:txBody>
        </p:sp>
        <p:grpSp>
          <p:nvGrpSpPr>
            <p:cNvPr id="16" name="Group 16"/>
            <p:cNvGrpSpPr/>
            <p:nvPr/>
          </p:nvGrpSpPr>
          <p:grpSpPr>
            <a:xfrm>
              <a:off x="11902075" y="7511403"/>
              <a:ext cx="5357225" cy="882094"/>
              <a:chOff x="-4774" y="148675"/>
              <a:chExt cx="7142966" cy="1176125"/>
            </a:xfrm>
          </p:grpSpPr>
          <p:sp>
            <p:nvSpPr>
              <p:cNvPr id="17" name="TextBox 17"/>
              <p:cNvSpPr txBox="1"/>
              <p:nvPr/>
            </p:nvSpPr>
            <p:spPr>
              <a:xfrm>
                <a:off x="-4774" y="148675"/>
                <a:ext cx="2005915" cy="1101789"/>
              </a:xfrm>
              <a:prstGeom prst="rect">
                <a:avLst/>
              </a:prstGeom>
            </p:spPr>
            <p:txBody>
              <a:bodyPr lIns="0" tIns="0" rIns="0" bIns="0" rtlCol="0" anchor="t">
                <a:spAutoFit/>
              </a:bodyPr>
              <a:lstStyle/>
              <a:p>
                <a:pPr marL="0" lvl="1" indent="0" algn="ctr">
                  <a:lnSpc>
                    <a:spcPts val="10499"/>
                  </a:lnSpc>
                  <a:spcBef>
                    <a:spcPct val="0"/>
                  </a:spcBef>
                </a:pPr>
                <a:r>
                  <a:rPr lang="en-US" sz="6999" b="1" dirty="0">
                    <a:solidFill>
                      <a:srgbClr val="000000"/>
                    </a:solidFill>
                    <a:latin typeface="Candara" panose="020E0502030303020204" pitchFamily="34" charset="0"/>
                  </a:rPr>
                  <a:t>03</a:t>
                </a:r>
              </a:p>
            </p:txBody>
          </p:sp>
          <p:sp>
            <p:nvSpPr>
              <p:cNvPr id="18" name="TextBox 18"/>
              <p:cNvSpPr txBox="1"/>
              <p:nvPr/>
            </p:nvSpPr>
            <p:spPr>
              <a:xfrm>
                <a:off x="2264311" y="342624"/>
                <a:ext cx="4777597" cy="982176"/>
              </a:xfrm>
              <a:prstGeom prst="rect">
                <a:avLst/>
              </a:prstGeom>
            </p:spPr>
            <p:txBody>
              <a:bodyPr lIns="0" tIns="0" rIns="0" bIns="0" rtlCol="0" anchor="t">
                <a:spAutoFit/>
              </a:bodyPr>
              <a:lstStyle/>
              <a:p>
                <a:pPr marL="0" lvl="1" indent="0" algn="l">
                  <a:lnSpc>
                    <a:spcPts val="4500"/>
                  </a:lnSpc>
                  <a:spcBef>
                    <a:spcPct val="0"/>
                  </a:spcBef>
                </a:pPr>
                <a:r>
                  <a:rPr lang="en-US" sz="3000" b="1" dirty="0">
                    <a:solidFill>
                      <a:srgbClr val="000000"/>
                    </a:solidFill>
                    <a:latin typeface="Candara" panose="020E0502030303020204" pitchFamily="34" charset="0"/>
                  </a:rPr>
                  <a:t>How long does it take to learn python ?</a:t>
                </a:r>
              </a:p>
            </p:txBody>
          </p:sp>
          <p:sp>
            <p:nvSpPr>
              <p:cNvPr id="19" name="TextBox 19"/>
              <p:cNvSpPr txBox="1"/>
              <p:nvPr/>
            </p:nvSpPr>
            <p:spPr>
              <a:xfrm>
                <a:off x="2321349" y="762196"/>
                <a:ext cx="4816843" cy="297814"/>
              </a:xfrm>
              <a:prstGeom prst="rect">
                <a:avLst/>
              </a:prstGeom>
            </p:spPr>
            <p:txBody>
              <a:bodyPr lIns="0" tIns="0" rIns="0" bIns="0" rtlCol="0" anchor="t">
                <a:spAutoFit/>
              </a:bodyPr>
              <a:lstStyle/>
              <a:p>
                <a:pPr marL="0" lvl="0" indent="0" algn="l">
                  <a:lnSpc>
                    <a:spcPts val="2800"/>
                  </a:lnSpc>
                </a:pPr>
                <a:endParaRPr lang="en-US" sz="2000" b="1" dirty="0">
                  <a:solidFill>
                    <a:srgbClr val="000000"/>
                  </a:solidFill>
                  <a:latin typeface="Candara" panose="020E0502030303020204" pitchFamily="34" charset="0"/>
                </a:endParaRPr>
              </a:p>
            </p:txBody>
          </p:sp>
        </p:grpSp>
      </p:grpSp>
      <p:sp>
        <p:nvSpPr>
          <p:cNvPr id="27" name="TextBox 26">
            <a:extLst>
              <a:ext uri="{FF2B5EF4-FFF2-40B4-BE49-F238E27FC236}">
                <a16:creationId xmlns:a16="http://schemas.microsoft.com/office/drawing/2014/main" id="{162765BF-2494-4D3C-9931-5010533CD781}"/>
              </a:ext>
            </a:extLst>
          </p:cNvPr>
          <p:cNvSpPr txBox="1"/>
          <p:nvPr/>
        </p:nvSpPr>
        <p:spPr>
          <a:xfrm>
            <a:off x="1143000" y="4050321"/>
            <a:ext cx="10239964" cy="2991716"/>
          </a:xfrm>
          <a:prstGeom prst="rect">
            <a:avLst/>
          </a:prstGeom>
          <a:noFill/>
        </p:spPr>
        <p:txBody>
          <a:bodyPr wrap="square">
            <a:spAutoFit/>
          </a:bodyPr>
          <a:lstStyle/>
          <a:p>
            <a:pPr marL="457200" indent="-457200">
              <a:lnSpc>
                <a:spcPct val="150000"/>
              </a:lnSpc>
              <a:buFont typeface="Wingdings" panose="05000000000000000000" pitchFamily="2" charset="2"/>
              <a:buChar char="Ø"/>
            </a:pPr>
            <a:r>
              <a:rPr lang="en-US" sz="2800" dirty="0">
                <a:solidFill>
                  <a:srgbClr val="000000"/>
                </a:solidFill>
                <a:latin typeface="Candara" panose="020E0502030303020204" pitchFamily="34" charset="0"/>
              </a:rPr>
              <a:t>Develop cool software</a:t>
            </a:r>
          </a:p>
          <a:p>
            <a:pPr marL="457200" indent="-457200">
              <a:lnSpc>
                <a:spcPct val="150000"/>
              </a:lnSpc>
              <a:buFont typeface="Wingdings" panose="05000000000000000000" pitchFamily="2" charset="2"/>
              <a:buChar char="Ø"/>
            </a:pPr>
            <a:r>
              <a:rPr lang="en-US" sz="2800" dirty="0">
                <a:solidFill>
                  <a:srgbClr val="000000"/>
                </a:solidFill>
                <a:latin typeface="Candara" panose="020E0502030303020204" pitchFamily="34" charset="0"/>
              </a:rPr>
              <a:t>Dive in to data science and math</a:t>
            </a:r>
          </a:p>
          <a:p>
            <a:pPr marL="457200" indent="-457200">
              <a:lnSpc>
                <a:spcPct val="150000"/>
              </a:lnSpc>
              <a:buFont typeface="Wingdings" panose="05000000000000000000" pitchFamily="2" charset="2"/>
              <a:buChar char="Ø"/>
            </a:pPr>
            <a:r>
              <a:rPr lang="en-US" sz="2800" dirty="0">
                <a:solidFill>
                  <a:srgbClr val="000000"/>
                </a:solidFill>
                <a:latin typeface="Candara" panose="020E0502030303020204" pitchFamily="34" charset="0"/>
              </a:rPr>
              <a:t>Speed up and automate your work flow</a:t>
            </a:r>
          </a:p>
          <a:p>
            <a:pPr marL="457200" indent="-457200">
              <a:lnSpc>
                <a:spcPct val="150000"/>
              </a:lnSpc>
              <a:buFont typeface="Wingdings" panose="05000000000000000000" pitchFamily="2" charset="2"/>
              <a:buChar char="Ø"/>
            </a:pPr>
            <a:r>
              <a:rPr lang="en-US" sz="2800" dirty="0">
                <a:solidFill>
                  <a:srgbClr val="000000"/>
                </a:solidFill>
                <a:latin typeface="Candara" panose="020E0502030303020204" pitchFamily="34" charset="0"/>
              </a:rPr>
              <a:t>Develop embedded system and robots</a:t>
            </a:r>
          </a:p>
          <a:p>
            <a:pPr>
              <a:lnSpc>
                <a:spcPts val="2800"/>
              </a:lnSpc>
            </a:pPr>
            <a:endParaRPr lang="en-US" sz="1800" dirty="0">
              <a:solidFill>
                <a:srgbClr val="000000"/>
              </a:solidFill>
              <a:latin typeface="Candara" panose="020E0502030303020204" pitchFamily="34" charset="0"/>
            </a:endParaRPr>
          </a:p>
        </p:txBody>
      </p:sp>
    </p:spTree>
    <p:extLst>
      <p:ext uri="{BB962C8B-B14F-4D97-AF65-F5344CB8AC3E}">
        <p14:creationId xmlns:p14="http://schemas.microsoft.com/office/powerpoint/2010/main" val="12211282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191351"/>
            <a:ext cx="9526703" cy="10669703"/>
            <a:chOff x="0" y="0"/>
            <a:chExt cx="2509090" cy="2810127"/>
          </a:xfrm>
        </p:grpSpPr>
        <p:sp>
          <p:nvSpPr>
            <p:cNvPr id="3" name="Freeform 3"/>
            <p:cNvSpPr/>
            <p:nvPr/>
          </p:nvSpPr>
          <p:spPr>
            <a:xfrm>
              <a:off x="0" y="0"/>
              <a:ext cx="2509090" cy="2810128"/>
            </a:xfrm>
            <a:custGeom>
              <a:avLst/>
              <a:gdLst/>
              <a:ahLst/>
              <a:cxnLst/>
              <a:rect l="l" t="t" r="r" b="b"/>
              <a:pathLst>
                <a:path w="2509090" h="2810128">
                  <a:moveTo>
                    <a:pt x="0" y="0"/>
                  </a:moveTo>
                  <a:lnTo>
                    <a:pt x="2509090" y="0"/>
                  </a:lnTo>
                  <a:lnTo>
                    <a:pt x="2509090" y="2810128"/>
                  </a:lnTo>
                  <a:lnTo>
                    <a:pt x="0" y="2810128"/>
                  </a:lnTo>
                  <a:close/>
                </a:path>
              </a:pathLst>
            </a:custGeom>
            <a:solidFill>
              <a:srgbClr val="FFF6E3"/>
            </a:solidFill>
          </p:spPr>
        </p:sp>
        <p:sp>
          <p:nvSpPr>
            <p:cNvPr id="4" name="TextBox 4"/>
            <p:cNvSpPr txBox="1"/>
            <p:nvPr/>
          </p:nvSpPr>
          <p:spPr>
            <a:xfrm>
              <a:off x="0" y="-38100"/>
              <a:ext cx="2509090" cy="2848227"/>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5" name="Group 5"/>
          <p:cNvGrpSpPr/>
          <p:nvPr/>
        </p:nvGrpSpPr>
        <p:grpSpPr>
          <a:xfrm>
            <a:off x="10564705" y="1028700"/>
            <a:ext cx="5781889" cy="8229600"/>
            <a:chOff x="0" y="0"/>
            <a:chExt cx="1461702" cy="2080500"/>
          </a:xfrm>
        </p:grpSpPr>
        <p:sp>
          <p:nvSpPr>
            <p:cNvPr id="6" name="Freeform 6"/>
            <p:cNvSpPr/>
            <p:nvPr/>
          </p:nvSpPr>
          <p:spPr>
            <a:xfrm>
              <a:off x="0" y="0"/>
              <a:ext cx="1461702" cy="2080500"/>
            </a:xfrm>
            <a:custGeom>
              <a:avLst/>
              <a:gdLst/>
              <a:ahLst/>
              <a:cxnLst/>
              <a:rect l="l" t="t" r="r" b="b"/>
              <a:pathLst>
                <a:path w="1461702" h="2080500">
                  <a:moveTo>
                    <a:pt x="0" y="0"/>
                  </a:moveTo>
                  <a:lnTo>
                    <a:pt x="1461702" y="0"/>
                  </a:lnTo>
                  <a:lnTo>
                    <a:pt x="1461702" y="2080500"/>
                  </a:lnTo>
                  <a:lnTo>
                    <a:pt x="0" y="2080500"/>
                  </a:lnTo>
                  <a:close/>
                </a:path>
              </a:pathLst>
            </a:custGeom>
            <a:solidFill>
              <a:srgbClr val="000000"/>
            </a:solidFill>
          </p:spPr>
        </p:sp>
        <p:sp>
          <p:nvSpPr>
            <p:cNvPr id="7" name="TextBox 7"/>
            <p:cNvSpPr txBox="1"/>
            <p:nvPr/>
          </p:nvSpPr>
          <p:spPr>
            <a:xfrm>
              <a:off x="0" y="-38100"/>
              <a:ext cx="1461702" cy="2118600"/>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8" name="Group 8"/>
          <p:cNvGrpSpPr/>
          <p:nvPr/>
        </p:nvGrpSpPr>
        <p:grpSpPr>
          <a:xfrm>
            <a:off x="10865892" y="1409700"/>
            <a:ext cx="5179514" cy="2114622"/>
            <a:chOff x="0" y="0"/>
            <a:chExt cx="6906019" cy="10109391"/>
          </a:xfrm>
        </p:grpSpPr>
        <p:pic>
          <p:nvPicPr>
            <p:cNvPr id="9" name="Picture 9"/>
            <p:cNvPicPr>
              <a:picLocks noChangeAspect="1"/>
            </p:cNvPicPr>
            <p:nvPr/>
          </p:nvPicPr>
          <p:blipFill>
            <a:blip r:embed="rId2"/>
            <a:srcRect t="1174" b="1174"/>
            <a:stretch>
              <a:fillRect/>
            </a:stretch>
          </p:blipFill>
          <p:spPr>
            <a:xfrm>
              <a:off x="0" y="0"/>
              <a:ext cx="6906019" cy="10109391"/>
            </a:xfrm>
            <a:prstGeom prst="rect">
              <a:avLst/>
            </a:prstGeom>
          </p:spPr>
        </p:pic>
      </p:grpSp>
      <p:sp>
        <p:nvSpPr>
          <p:cNvPr id="13" name="TextBox 13"/>
          <p:cNvSpPr txBox="1"/>
          <p:nvPr/>
        </p:nvSpPr>
        <p:spPr>
          <a:xfrm>
            <a:off x="1445782" y="494169"/>
            <a:ext cx="6179678" cy="2180084"/>
          </a:xfrm>
          <a:prstGeom prst="rect">
            <a:avLst/>
          </a:prstGeom>
        </p:spPr>
        <p:txBody>
          <a:bodyPr wrap="square" lIns="0" tIns="0" rIns="0" bIns="0" rtlCol="0" anchor="t">
            <a:spAutoFit/>
          </a:bodyPr>
          <a:lstStyle/>
          <a:p>
            <a:pPr>
              <a:lnSpc>
                <a:spcPts val="8480"/>
              </a:lnSpc>
            </a:pPr>
            <a:r>
              <a:rPr lang="en-US" sz="4000" b="1" dirty="0">
                <a:solidFill>
                  <a:srgbClr val="000000"/>
                </a:solidFill>
                <a:latin typeface="Candara" panose="020E0502030303020204" pitchFamily="34" charset="0"/>
              </a:rPr>
              <a:t>DEVELOP COOL SOFTWARE</a:t>
            </a:r>
          </a:p>
          <a:p>
            <a:pPr>
              <a:lnSpc>
                <a:spcPts val="8480"/>
              </a:lnSpc>
            </a:pPr>
            <a:endParaRPr lang="en-US" sz="8000" b="1" dirty="0">
              <a:solidFill>
                <a:srgbClr val="000000"/>
              </a:solidFill>
              <a:latin typeface="Candara" panose="020E0502030303020204" pitchFamily="34" charset="0"/>
            </a:endParaRPr>
          </a:p>
        </p:txBody>
      </p:sp>
      <p:sp>
        <p:nvSpPr>
          <p:cNvPr id="16" name="TextBox 16"/>
          <p:cNvSpPr txBox="1"/>
          <p:nvPr/>
        </p:nvSpPr>
        <p:spPr>
          <a:xfrm>
            <a:off x="1791564" y="5977979"/>
            <a:ext cx="1042593" cy="371475"/>
          </a:xfrm>
          <a:prstGeom prst="rect">
            <a:avLst/>
          </a:prstGeom>
        </p:spPr>
        <p:txBody>
          <a:bodyPr lIns="0" tIns="0" rIns="0" bIns="0" rtlCol="0" anchor="t">
            <a:spAutoFit/>
          </a:bodyPr>
          <a:lstStyle/>
          <a:p>
            <a:pPr algn="ctr">
              <a:lnSpc>
                <a:spcPts val="2999"/>
              </a:lnSpc>
            </a:pPr>
            <a:r>
              <a:rPr lang="en-US" sz="2499" dirty="0">
                <a:solidFill>
                  <a:srgbClr val="FFFFFF"/>
                </a:solidFill>
                <a:latin typeface="Candara" panose="020E0502030303020204" pitchFamily="34" charset="0"/>
              </a:rPr>
              <a:t>25K+</a:t>
            </a:r>
          </a:p>
        </p:txBody>
      </p:sp>
      <p:sp>
        <p:nvSpPr>
          <p:cNvPr id="17" name="TextBox 17"/>
          <p:cNvSpPr txBox="1"/>
          <p:nvPr/>
        </p:nvSpPr>
        <p:spPr>
          <a:xfrm>
            <a:off x="1445782" y="2036862"/>
            <a:ext cx="6532124" cy="7755969"/>
          </a:xfrm>
          <a:prstGeom prst="rect">
            <a:avLst/>
          </a:prstGeom>
        </p:spPr>
        <p:txBody>
          <a:bodyPr wrap="square" lIns="0" tIns="0" rIns="0" bIns="0" rtlCol="0" anchor="t">
            <a:spAutoFit/>
          </a:bodyPr>
          <a:lstStyle/>
          <a:p>
            <a:pPr marL="457200" indent="-457200">
              <a:buFont typeface="Wingdings" panose="05000000000000000000" pitchFamily="2" charset="2"/>
              <a:buChar char="§"/>
            </a:pPr>
            <a:r>
              <a:rPr lang="en-US" sz="2800" dirty="0">
                <a:solidFill>
                  <a:srgbClr val="000000"/>
                </a:solidFill>
                <a:latin typeface="Candara" panose="020E0502030303020204" pitchFamily="34" charset="0"/>
              </a:rPr>
              <a:t>Web development</a:t>
            </a:r>
          </a:p>
          <a:p>
            <a:pPr algn="just"/>
            <a:r>
              <a:rPr lang="en-IN" sz="2800" b="0" i="0" dirty="0">
                <a:solidFill>
                  <a:srgbClr val="222222"/>
                </a:solidFill>
                <a:effectLst/>
                <a:latin typeface="Candara" panose="020E0502030303020204" pitchFamily="34" charset="0"/>
              </a:rPr>
              <a:t>Developing web applications with</a:t>
            </a:r>
            <a:r>
              <a:rPr lang="en-US" sz="2800" b="0" i="0" dirty="0">
                <a:solidFill>
                  <a:srgbClr val="222222"/>
                </a:solidFill>
                <a:effectLst/>
                <a:latin typeface="Candara" panose="020E0502030303020204" pitchFamily="34" charset="0"/>
              </a:rPr>
              <a:t>Python                 frameworks, libraries, and tools for developing cool web applications, APIs.</a:t>
            </a:r>
          </a:p>
          <a:p>
            <a:pPr algn="just"/>
            <a:endParaRPr lang="en-US" sz="2800" dirty="0">
              <a:solidFill>
                <a:srgbClr val="000000"/>
              </a:solidFill>
              <a:latin typeface="Candara" panose="020E0502030303020204" pitchFamily="34" charset="0"/>
            </a:endParaRPr>
          </a:p>
          <a:p>
            <a:pPr marL="457200" indent="-457200">
              <a:buFont typeface="Wingdings" panose="05000000000000000000" pitchFamily="2" charset="2"/>
              <a:buChar char="§"/>
            </a:pPr>
            <a:r>
              <a:rPr lang="en-US" sz="2800" dirty="0">
                <a:solidFill>
                  <a:srgbClr val="000000"/>
                </a:solidFill>
                <a:latin typeface="Candara" panose="020E0502030303020204" pitchFamily="34" charset="0"/>
              </a:rPr>
              <a:t>Gul development</a:t>
            </a:r>
          </a:p>
          <a:p>
            <a:r>
              <a:rPr lang="en-US" sz="2800" b="0" i="0" dirty="0">
                <a:solidFill>
                  <a:srgbClr val="222222"/>
                </a:solidFill>
                <a:effectLst/>
                <a:latin typeface="Candara" panose="020E0502030303020204" pitchFamily="34" charset="0"/>
              </a:rPr>
              <a:t> Creating traditional </a:t>
            </a:r>
            <a:r>
              <a:rPr lang="en-US" sz="2800" i="0" strike="noStrike" dirty="0">
                <a:effectLst/>
                <a:latin typeface="Candara" panose="020E0502030303020204" pitchFamily="34" charset="0"/>
                <a:hlinkClick r:id="rId3">
                  <a:extLst>
                    <a:ext uri="{A12FA001-AC4F-418D-AE19-62706E023703}">
                      <ahyp:hlinkClr xmlns:ahyp="http://schemas.microsoft.com/office/drawing/2018/hyperlinkcolor" val="tx"/>
                    </a:ext>
                  </a:extLst>
                </a:hlinkClick>
              </a:rPr>
              <a:t>graphical user interface (GUI)</a:t>
            </a:r>
            <a:r>
              <a:rPr lang="en-US" sz="2800" b="0" i="0" dirty="0">
                <a:solidFill>
                  <a:srgbClr val="222222"/>
                </a:solidFill>
                <a:effectLst/>
                <a:latin typeface="Candara" panose="020E0502030303020204" pitchFamily="34" charset="0"/>
              </a:rPr>
              <a:t> . To build application, using wide range of GUI libraries, frameworks, and toolkits.</a:t>
            </a:r>
          </a:p>
          <a:p>
            <a:endParaRPr lang="en-US" sz="2800" dirty="0">
              <a:solidFill>
                <a:srgbClr val="000000"/>
              </a:solidFill>
              <a:latin typeface="Candara" panose="020E0502030303020204" pitchFamily="34" charset="0"/>
            </a:endParaRPr>
          </a:p>
          <a:p>
            <a:pPr marL="457200" indent="-457200">
              <a:buFont typeface="Wingdings" panose="05000000000000000000" pitchFamily="2" charset="2"/>
              <a:buChar char="§"/>
            </a:pPr>
            <a:r>
              <a:rPr lang="en-US" sz="2800" dirty="0">
                <a:solidFill>
                  <a:srgbClr val="000000"/>
                </a:solidFill>
                <a:latin typeface="Candara" panose="020E0502030303020204" pitchFamily="34" charset="0"/>
              </a:rPr>
              <a:t>Game development</a:t>
            </a:r>
          </a:p>
          <a:p>
            <a:pPr marL="457200" indent="-457200">
              <a:buFont typeface="Wingdings" panose="05000000000000000000" pitchFamily="2" charset="2"/>
              <a:buChar char="§"/>
            </a:pPr>
            <a:r>
              <a:rPr lang="en-US" sz="2800" b="0" i="0" dirty="0">
                <a:solidFill>
                  <a:srgbClr val="222222"/>
                </a:solidFill>
                <a:effectLst/>
                <a:latin typeface="Candara" panose="020E0502030303020204" pitchFamily="34" charset="0"/>
              </a:rPr>
              <a:t> To develop games, you’ll need to use </a:t>
            </a:r>
            <a:r>
              <a:rPr lang="en-US" sz="2800" b="0" i="0" u="none" strike="noStrike" dirty="0">
                <a:effectLst/>
                <a:latin typeface="Candara" panose="020E0502030303020204" pitchFamily="34" charset="0"/>
                <a:hlinkClick r:id="rId4">
                  <a:extLst>
                    <a:ext uri="{A12FA001-AC4F-418D-AE19-62706E023703}">
                      <ahyp:hlinkClr xmlns:ahyp="http://schemas.microsoft.com/office/drawing/2018/hyperlinkcolor" val="tx"/>
                    </a:ext>
                  </a:extLst>
                </a:hlinkClick>
              </a:rPr>
              <a:t>variables</a:t>
            </a:r>
            <a:r>
              <a:rPr lang="en-US" sz="2800" b="0" i="0" dirty="0">
                <a:effectLst/>
                <a:latin typeface="Candara" panose="020E0502030303020204" pitchFamily="34" charset="0"/>
              </a:rPr>
              <a:t>, </a:t>
            </a:r>
            <a:r>
              <a:rPr lang="en-US" sz="2800" b="0" i="0" u="none" strike="noStrike" dirty="0">
                <a:effectLst/>
                <a:latin typeface="Candara" panose="020E0502030303020204" pitchFamily="34" charset="0"/>
                <a:hlinkClick r:id="rId5">
                  <a:extLst>
                    <a:ext uri="{A12FA001-AC4F-418D-AE19-62706E023703}">
                      <ahyp:hlinkClr xmlns:ahyp="http://schemas.microsoft.com/office/drawing/2018/hyperlinkcolor" val="tx"/>
                    </a:ext>
                  </a:extLst>
                </a:hlinkClick>
              </a:rPr>
              <a:t>loops</a:t>
            </a:r>
            <a:r>
              <a:rPr lang="en-US" sz="2800" b="0" i="0" dirty="0">
                <a:effectLst/>
                <a:latin typeface="Candara" panose="020E0502030303020204" pitchFamily="34" charset="0"/>
              </a:rPr>
              <a:t>, </a:t>
            </a:r>
            <a:r>
              <a:rPr lang="en-US" sz="2800" b="0" i="0" u="none" strike="noStrike" dirty="0">
                <a:effectLst/>
                <a:latin typeface="Candara" panose="020E0502030303020204" pitchFamily="34" charset="0"/>
                <a:hlinkClick r:id="rId6">
                  <a:extLst>
                    <a:ext uri="{A12FA001-AC4F-418D-AE19-62706E023703}">
                      <ahyp:hlinkClr xmlns:ahyp="http://schemas.microsoft.com/office/drawing/2018/hyperlinkcolor" val="tx"/>
                    </a:ext>
                  </a:extLst>
                </a:hlinkClick>
              </a:rPr>
              <a:t>conditional statements</a:t>
            </a:r>
            <a:r>
              <a:rPr lang="en-US" sz="2800" b="0" i="0" dirty="0">
                <a:effectLst/>
                <a:latin typeface="Candara" panose="020E0502030303020204" pitchFamily="34" charset="0"/>
              </a:rPr>
              <a:t>, </a:t>
            </a:r>
            <a:r>
              <a:rPr lang="en-US" sz="2800" b="0" i="0" u="none" strike="noStrike" dirty="0">
                <a:effectLst/>
                <a:latin typeface="Candara" panose="020E0502030303020204" pitchFamily="34" charset="0"/>
                <a:hlinkClick r:id="rId7">
                  <a:extLst>
                    <a:ext uri="{A12FA001-AC4F-418D-AE19-62706E023703}">
                      <ahyp:hlinkClr xmlns:ahyp="http://schemas.microsoft.com/office/drawing/2018/hyperlinkcolor" val="tx"/>
                    </a:ext>
                  </a:extLst>
                </a:hlinkClick>
              </a:rPr>
              <a:t>functions</a:t>
            </a:r>
            <a:r>
              <a:rPr lang="en-US" sz="2800" b="0" i="0" dirty="0">
                <a:effectLst/>
                <a:latin typeface="Candara" panose="020E0502030303020204" pitchFamily="34" charset="0"/>
              </a:rPr>
              <a:t>, </a:t>
            </a:r>
            <a:r>
              <a:rPr lang="en-US" sz="2800" b="0" i="0" u="none" strike="noStrike" dirty="0">
                <a:effectLst/>
                <a:latin typeface="Candara" panose="020E0502030303020204" pitchFamily="34" charset="0"/>
                <a:hlinkClick r:id="rId8">
                  <a:extLst>
                    <a:ext uri="{A12FA001-AC4F-418D-AE19-62706E023703}">
                      <ahyp:hlinkClr xmlns:ahyp="http://schemas.microsoft.com/office/drawing/2018/hyperlinkcolor" val="tx"/>
                    </a:ext>
                  </a:extLst>
                </a:hlinkClick>
              </a:rPr>
              <a:t>object-oriented programming</a:t>
            </a:r>
            <a:r>
              <a:rPr lang="en-US" sz="2800" b="0" i="0" dirty="0">
                <a:solidFill>
                  <a:srgbClr val="222222"/>
                </a:solidFill>
                <a:effectLst/>
                <a:latin typeface="Candara" panose="020E0502030303020204" pitchFamily="34" charset="0"/>
              </a:rPr>
              <a:t>, and more. Game development is an excellent option to integrate multiple skills.</a:t>
            </a:r>
            <a:endParaRPr lang="en-US" sz="2800" dirty="0">
              <a:solidFill>
                <a:srgbClr val="000000"/>
              </a:solidFill>
              <a:latin typeface="Candara" panose="020E0502030303020204" pitchFamily="34" charset="0"/>
            </a:endParaRPr>
          </a:p>
        </p:txBody>
      </p:sp>
      <p:pic>
        <p:nvPicPr>
          <p:cNvPr id="11" name="Picture 10">
            <a:extLst>
              <a:ext uri="{FF2B5EF4-FFF2-40B4-BE49-F238E27FC236}">
                <a16:creationId xmlns:a16="http://schemas.microsoft.com/office/drawing/2014/main" id="{5500E5DC-5AED-DB77-C58F-FE20EB99CA3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773295" y="1259991"/>
            <a:ext cx="5364708" cy="3807309"/>
          </a:xfrm>
          <a:prstGeom prst="rect">
            <a:avLst/>
          </a:prstGeom>
        </p:spPr>
      </p:pic>
      <p:pic>
        <p:nvPicPr>
          <p:cNvPr id="14" name="Picture 13">
            <a:extLst>
              <a:ext uri="{FF2B5EF4-FFF2-40B4-BE49-F238E27FC236}">
                <a16:creationId xmlns:a16="http://schemas.microsoft.com/office/drawing/2014/main" id="{DE704F39-B349-8B52-5217-20F20729E04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773294" y="5298592"/>
            <a:ext cx="5364709" cy="3640138"/>
          </a:xfrm>
          <a:prstGeom prst="rect">
            <a:avLst/>
          </a:prstGeom>
        </p:spPr>
      </p:pic>
    </p:spTree>
    <p:extLst>
      <p:ext uri="{BB962C8B-B14F-4D97-AF65-F5344CB8AC3E}">
        <p14:creationId xmlns:p14="http://schemas.microsoft.com/office/powerpoint/2010/main" val="3654315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191351"/>
            <a:ext cx="9526703" cy="10669703"/>
            <a:chOff x="0" y="0"/>
            <a:chExt cx="2509090" cy="2810127"/>
          </a:xfrm>
        </p:grpSpPr>
        <p:sp>
          <p:nvSpPr>
            <p:cNvPr id="3" name="Freeform 3"/>
            <p:cNvSpPr/>
            <p:nvPr/>
          </p:nvSpPr>
          <p:spPr>
            <a:xfrm>
              <a:off x="0" y="0"/>
              <a:ext cx="2509090" cy="2810128"/>
            </a:xfrm>
            <a:custGeom>
              <a:avLst/>
              <a:gdLst/>
              <a:ahLst/>
              <a:cxnLst/>
              <a:rect l="l" t="t" r="r" b="b"/>
              <a:pathLst>
                <a:path w="2509090" h="2810128">
                  <a:moveTo>
                    <a:pt x="0" y="0"/>
                  </a:moveTo>
                  <a:lnTo>
                    <a:pt x="2509090" y="0"/>
                  </a:lnTo>
                  <a:lnTo>
                    <a:pt x="2509090" y="2810128"/>
                  </a:lnTo>
                  <a:lnTo>
                    <a:pt x="0" y="2810128"/>
                  </a:lnTo>
                  <a:close/>
                </a:path>
              </a:pathLst>
            </a:custGeom>
            <a:solidFill>
              <a:srgbClr val="FFF6E3"/>
            </a:solidFill>
          </p:spPr>
        </p:sp>
        <p:sp>
          <p:nvSpPr>
            <p:cNvPr id="4" name="TextBox 4"/>
            <p:cNvSpPr txBox="1"/>
            <p:nvPr/>
          </p:nvSpPr>
          <p:spPr>
            <a:xfrm>
              <a:off x="0" y="-38100"/>
              <a:ext cx="2509090" cy="2848227"/>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5" name="Group 5"/>
          <p:cNvGrpSpPr/>
          <p:nvPr/>
        </p:nvGrpSpPr>
        <p:grpSpPr>
          <a:xfrm>
            <a:off x="10564705" y="1028700"/>
            <a:ext cx="5781889" cy="8229600"/>
            <a:chOff x="0" y="0"/>
            <a:chExt cx="1461702" cy="2080500"/>
          </a:xfrm>
        </p:grpSpPr>
        <p:sp>
          <p:nvSpPr>
            <p:cNvPr id="6" name="Freeform 6"/>
            <p:cNvSpPr/>
            <p:nvPr/>
          </p:nvSpPr>
          <p:spPr>
            <a:xfrm>
              <a:off x="0" y="0"/>
              <a:ext cx="1461702" cy="2080500"/>
            </a:xfrm>
            <a:custGeom>
              <a:avLst/>
              <a:gdLst/>
              <a:ahLst/>
              <a:cxnLst/>
              <a:rect l="l" t="t" r="r" b="b"/>
              <a:pathLst>
                <a:path w="1461702" h="2080500">
                  <a:moveTo>
                    <a:pt x="0" y="0"/>
                  </a:moveTo>
                  <a:lnTo>
                    <a:pt x="1461702" y="0"/>
                  </a:lnTo>
                  <a:lnTo>
                    <a:pt x="1461702" y="2080500"/>
                  </a:lnTo>
                  <a:lnTo>
                    <a:pt x="0" y="2080500"/>
                  </a:lnTo>
                  <a:close/>
                </a:path>
              </a:pathLst>
            </a:custGeom>
            <a:solidFill>
              <a:srgbClr val="000000"/>
            </a:solidFill>
          </p:spPr>
        </p:sp>
        <p:sp>
          <p:nvSpPr>
            <p:cNvPr id="7" name="TextBox 7"/>
            <p:cNvSpPr txBox="1"/>
            <p:nvPr/>
          </p:nvSpPr>
          <p:spPr>
            <a:xfrm>
              <a:off x="0" y="-38100"/>
              <a:ext cx="1461702" cy="2118600"/>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3" name="TextBox 13"/>
          <p:cNvSpPr txBox="1"/>
          <p:nvPr/>
        </p:nvSpPr>
        <p:spPr>
          <a:xfrm>
            <a:off x="1419065" y="602908"/>
            <a:ext cx="7031990" cy="1582484"/>
          </a:xfrm>
          <a:prstGeom prst="rect">
            <a:avLst/>
          </a:prstGeom>
        </p:spPr>
        <p:txBody>
          <a:bodyPr wrap="square" lIns="0" tIns="0" rIns="0" bIns="0" rtlCol="0" anchor="t">
            <a:spAutoFit/>
          </a:bodyPr>
          <a:lstStyle/>
          <a:p>
            <a:r>
              <a:rPr lang="en-US" sz="3200" b="1" dirty="0">
                <a:solidFill>
                  <a:srgbClr val="000000"/>
                </a:solidFill>
                <a:latin typeface="Candara" panose="020E0502030303020204" pitchFamily="34" charset="0"/>
              </a:rPr>
              <a:t>DIVE IN TO DATA SCIENCE AND MATH</a:t>
            </a:r>
          </a:p>
          <a:p>
            <a:pPr>
              <a:lnSpc>
                <a:spcPts val="8480"/>
              </a:lnSpc>
            </a:pPr>
            <a:endParaRPr lang="en-US" sz="8000" b="1" dirty="0">
              <a:solidFill>
                <a:srgbClr val="000000"/>
              </a:solidFill>
              <a:latin typeface="Candara" panose="020E0502030303020204" pitchFamily="34" charset="0"/>
            </a:endParaRPr>
          </a:p>
        </p:txBody>
      </p:sp>
      <p:sp>
        <p:nvSpPr>
          <p:cNvPr id="16" name="TextBox 16"/>
          <p:cNvSpPr txBox="1"/>
          <p:nvPr/>
        </p:nvSpPr>
        <p:spPr>
          <a:xfrm>
            <a:off x="1791564" y="5977979"/>
            <a:ext cx="1042593" cy="371475"/>
          </a:xfrm>
          <a:prstGeom prst="rect">
            <a:avLst/>
          </a:prstGeom>
        </p:spPr>
        <p:txBody>
          <a:bodyPr lIns="0" tIns="0" rIns="0" bIns="0" rtlCol="0" anchor="t">
            <a:spAutoFit/>
          </a:bodyPr>
          <a:lstStyle/>
          <a:p>
            <a:pPr algn="ctr">
              <a:lnSpc>
                <a:spcPts val="2999"/>
              </a:lnSpc>
            </a:pPr>
            <a:r>
              <a:rPr lang="en-US" sz="2499" dirty="0">
                <a:solidFill>
                  <a:srgbClr val="FFFFFF"/>
                </a:solidFill>
                <a:latin typeface="Candara" panose="020E0502030303020204" pitchFamily="34" charset="0"/>
              </a:rPr>
              <a:t>25K+</a:t>
            </a:r>
          </a:p>
        </p:txBody>
      </p:sp>
      <p:sp>
        <p:nvSpPr>
          <p:cNvPr id="17" name="TextBox 17"/>
          <p:cNvSpPr txBox="1"/>
          <p:nvPr/>
        </p:nvSpPr>
        <p:spPr>
          <a:xfrm>
            <a:off x="1439118" y="1638300"/>
            <a:ext cx="6532124" cy="6463308"/>
          </a:xfrm>
          <a:prstGeom prst="rect">
            <a:avLst/>
          </a:prstGeom>
        </p:spPr>
        <p:txBody>
          <a:bodyPr wrap="square" lIns="0" tIns="0" rIns="0" bIns="0" rtlCol="0" anchor="t">
            <a:spAutoFit/>
          </a:bodyPr>
          <a:lstStyle/>
          <a:p>
            <a:pPr marL="457200" indent="-457200">
              <a:buFont typeface="Wingdings" panose="05000000000000000000" pitchFamily="2" charset="2"/>
              <a:buChar char="§"/>
            </a:pPr>
            <a:r>
              <a:rPr lang="en-US" sz="2800" dirty="0">
                <a:solidFill>
                  <a:srgbClr val="000000"/>
                </a:solidFill>
                <a:latin typeface="Candara" panose="020E0502030303020204" pitchFamily="34" charset="0"/>
              </a:rPr>
              <a:t>Machine learning</a:t>
            </a:r>
          </a:p>
          <a:p>
            <a:pPr algn="just"/>
            <a:r>
              <a:rPr lang="en-US" sz="2800" b="0" i="0" dirty="0">
                <a:solidFill>
                  <a:srgbClr val="222222"/>
                </a:solidFill>
                <a:effectLst/>
                <a:latin typeface="Candara" panose="020E0502030303020204" pitchFamily="34" charset="0"/>
              </a:rPr>
              <a:t>first step for someone interested in artificial intelligence. Machine learning studies algorithms that learn through experience. build models based on samples of training data to make predictions and decisions.</a:t>
            </a:r>
          </a:p>
          <a:p>
            <a:pPr algn="just"/>
            <a:endParaRPr lang="en-US" sz="2800" dirty="0">
              <a:solidFill>
                <a:srgbClr val="000000"/>
              </a:solidFill>
              <a:latin typeface="Candara" panose="020E0502030303020204" pitchFamily="34" charset="0"/>
            </a:endParaRPr>
          </a:p>
          <a:p>
            <a:pPr algn="just"/>
            <a:endParaRPr lang="en-US" sz="2800" dirty="0">
              <a:solidFill>
                <a:srgbClr val="222222"/>
              </a:solidFill>
              <a:latin typeface="Candara" panose="020E0502030303020204" pitchFamily="34" charset="0"/>
            </a:endParaRPr>
          </a:p>
          <a:p>
            <a:pPr marL="457200" indent="-457200">
              <a:buFont typeface="Wingdings" panose="05000000000000000000" pitchFamily="2" charset="2"/>
              <a:buChar char="§"/>
            </a:pPr>
            <a:r>
              <a:rPr lang="en-IN" sz="2800" dirty="0">
                <a:solidFill>
                  <a:srgbClr val="000000"/>
                </a:solidFill>
                <a:latin typeface="Candara" panose="020E0502030303020204" pitchFamily="34" charset="0"/>
              </a:rPr>
              <a:t>Scientific</a:t>
            </a:r>
            <a:r>
              <a:rPr lang="en-IN" sz="2800" b="0" i="0" dirty="0">
                <a:solidFill>
                  <a:srgbClr val="222222"/>
                </a:solidFill>
                <a:effectLst/>
                <a:latin typeface="Candara" panose="020E0502030303020204" pitchFamily="34" charset="0"/>
              </a:rPr>
              <a:t> </a:t>
            </a:r>
            <a:r>
              <a:rPr lang="en-IN" sz="2800" dirty="0">
                <a:solidFill>
                  <a:srgbClr val="000000"/>
                </a:solidFill>
                <a:latin typeface="Candara" panose="020E0502030303020204" pitchFamily="34" charset="0"/>
              </a:rPr>
              <a:t>Computing</a:t>
            </a:r>
          </a:p>
          <a:p>
            <a:r>
              <a:rPr lang="en-US" sz="2800" b="0" i="0" dirty="0">
                <a:solidFill>
                  <a:srgbClr val="222222"/>
                </a:solidFill>
                <a:effectLst/>
                <a:latin typeface="Candara" panose="020E0502030303020204" pitchFamily="34" charset="0"/>
              </a:rPr>
              <a:t>advanced computing</a:t>
            </a:r>
            <a:r>
              <a:rPr lang="en-US" sz="2800" b="0" i="0" u="sng" dirty="0">
                <a:effectLst/>
                <a:latin typeface="Candara" panose="020E0502030303020204" pitchFamily="34" charset="0"/>
              </a:rPr>
              <a:t> </a:t>
            </a:r>
            <a:r>
              <a:rPr lang="en-US" sz="2800" b="0" i="0" dirty="0">
                <a:solidFill>
                  <a:srgbClr val="222222"/>
                </a:solidFill>
                <a:effectLst/>
                <a:latin typeface="Candara" panose="020E0502030303020204" pitchFamily="34" charset="0"/>
              </a:rPr>
              <a:t>capabilities available through </a:t>
            </a:r>
            <a:r>
              <a:rPr lang="en-US" sz="2800" dirty="0">
                <a:solidFill>
                  <a:srgbClr val="222222"/>
                </a:solidFill>
                <a:latin typeface="Candara" panose="020E0502030303020204" pitchFamily="34" charset="0"/>
                <a:hlinkClick r:id="rId2">
                  <a:extLst>
                    <a:ext uri="{A12FA001-AC4F-418D-AE19-62706E023703}">
                      <ahyp:hlinkClr xmlns:ahyp="http://schemas.microsoft.com/office/drawing/2018/hyperlinkcolor" val="tx"/>
                    </a:ext>
                  </a:extLst>
                </a:hlinkClick>
              </a:rPr>
              <a:t>supercomputers</a:t>
            </a:r>
            <a:r>
              <a:rPr lang="en-US" sz="2800" b="0" i="0" dirty="0">
                <a:solidFill>
                  <a:srgbClr val="222222"/>
                </a:solidFill>
                <a:effectLst/>
                <a:latin typeface="Candara" panose="020E0502030303020204" pitchFamily="34" charset="0"/>
              </a:rPr>
              <a:t>, </a:t>
            </a:r>
            <a:r>
              <a:rPr lang="en-US" sz="2800" dirty="0">
                <a:solidFill>
                  <a:srgbClr val="222222"/>
                </a:solidFill>
                <a:latin typeface="Candara" panose="020E0502030303020204" pitchFamily="34" charset="0"/>
                <a:hlinkClick r:id="rId3">
                  <a:extLst>
                    <a:ext uri="{A12FA001-AC4F-418D-AE19-62706E023703}">
                      <ahyp:hlinkClr xmlns:ahyp="http://schemas.microsoft.com/office/drawing/2018/hyperlinkcolor" val="tx"/>
                    </a:ext>
                  </a:extLst>
                </a:hlinkClick>
              </a:rPr>
              <a:t>clusters</a:t>
            </a:r>
            <a:r>
              <a:rPr lang="en-US" sz="2800" dirty="0">
                <a:solidFill>
                  <a:srgbClr val="619CCD"/>
                </a:solidFill>
                <a:latin typeface="Candara" panose="020E0502030303020204" pitchFamily="34" charset="0"/>
              </a:rPr>
              <a:t> </a:t>
            </a:r>
            <a:r>
              <a:rPr lang="en-US" sz="2800" dirty="0">
                <a:latin typeface="Candara" panose="020E0502030303020204" pitchFamily="34" charset="0"/>
              </a:rPr>
              <a:t>of</a:t>
            </a:r>
            <a:r>
              <a:rPr lang="en-US" sz="2800" b="0" i="0" u="none" strike="noStrike" dirty="0">
                <a:effectLst/>
                <a:latin typeface="Candara" panose="020E0502030303020204" pitchFamily="34" charset="0"/>
                <a:hlinkClick r:id="rId3">
                  <a:extLst>
                    <a:ext uri="{A12FA001-AC4F-418D-AE19-62706E023703}">
                      <ahyp:hlinkClr xmlns:ahyp="http://schemas.microsoft.com/office/drawing/2018/hyperlinkcolor" val="tx"/>
                    </a:ext>
                  </a:extLst>
                </a:hlinkClick>
              </a:rPr>
              <a:t> </a:t>
            </a:r>
            <a:r>
              <a:rPr lang="en-US" sz="2800" dirty="0">
                <a:solidFill>
                  <a:srgbClr val="222222"/>
                </a:solidFill>
                <a:latin typeface="Candara" panose="020E0502030303020204" pitchFamily="34" charset="0"/>
                <a:hlinkClick r:id="rId3">
                  <a:extLst>
                    <a:ext uri="{A12FA001-AC4F-418D-AE19-62706E023703}">
                      <ahyp:hlinkClr xmlns:ahyp="http://schemas.microsoft.com/office/drawing/2018/hyperlinkcolor" val="tx"/>
                    </a:ext>
                  </a:extLst>
                </a:hlinkClick>
              </a:rPr>
              <a:t>computers</a:t>
            </a:r>
            <a:r>
              <a:rPr lang="en-US" sz="2800" b="0" i="0" dirty="0">
                <a:solidFill>
                  <a:srgbClr val="222222"/>
                </a:solidFill>
                <a:effectLst/>
                <a:latin typeface="Candara" panose="020E0502030303020204" pitchFamily="34" charset="0"/>
              </a:rPr>
              <a:t>, and even desktop and laptop computers to understand and solve complex problems.</a:t>
            </a:r>
            <a:endParaRPr lang="en-US" sz="2800" dirty="0">
              <a:solidFill>
                <a:srgbClr val="000000"/>
              </a:solidFill>
              <a:latin typeface="Candara" panose="020E0502030303020204" pitchFamily="34" charset="0"/>
            </a:endParaRPr>
          </a:p>
        </p:txBody>
      </p:sp>
      <p:pic>
        <p:nvPicPr>
          <p:cNvPr id="11" name="Picture 10">
            <a:extLst>
              <a:ext uri="{FF2B5EF4-FFF2-40B4-BE49-F238E27FC236}">
                <a16:creationId xmlns:a16="http://schemas.microsoft.com/office/drawing/2014/main" id="{58545A57-B0F6-9105-94FB-7C420B2B8C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26749" y="1339249"/>
            <a:ext cx="5257800" cy="7608501"/>
          </a:xfrm>
          <a:prstGeom prst="rect">
            <a:avLst/>
          </a:prstGeom>
        </p:spPr>
      </p:pic>
    </p:spTree>
    <p:extLst>
      <p:ext uri="{BB962C8B-B14F-4D97-AF65-F5344CB8AC3E}">
        <p14:creationId xmlns:p14="http://schemas.microsoft.com/office/powerpoint/2010/main" val="2951157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191351"/>
            <a:ext cx="9526703" cy="10669703"/>
            <a:chOff x="0" y="0"/>
            <a:chExt cx="2509090" cy="2810127"/>
          </a:xfrm>
        </p:grpSpPr>
        <p:sp>
          <p:nvSpPr>
            <p:cNvPr id="3" name="Freeform 3"/>
            <p:cNvSpPr/>
            <p:nvPr/>
          </p:nvSpPr>
          <p:spPr>
            <a:xfrm>
              <a:off x="0" y="0"/>
              <a:ext cx="2509090" cy="2810128"/>
            </a:xfrm>
            <a:custGeom>
              <a:avLst/>
              <a:gdLst/>
              <a:ahLst/>
              <a:cxnLst/>
              <a:rect l="l" t="t" r="r" b="b"/>
              <a:pathLst>
                <a:path w="2509090" h="2810128">
                  <a:moveTo>
                    <a:pt x="0" y="0"/>
                  </a:moveTo>
                  <a:lnTo>
                    <a:pt x="2509090" y="0"/>
                  </a:lnTo>
                  <a:lnTo>
                    <a:pt x="2509090" y="2810128"/>
                  </a:lnTo>
                  <a:lnTo>
                    <a:pt x="0" y="2810128"/>
                  </a:lnTo>
                  <a:close/>
                </a:path>
              </a:pathLst>
            </a:custGeom>
            <a:solidFill>
              <a:srgbClr val="FFF6E3"/>
            </a:solidFill>
          </p:spPr>
        </p:sp>
        <p:sp>
          <p:nvSpPr>
            <p:cNvPr id="4" name="TextBox 4"/>
            <p:cNvSpPr txBox="1"/>
            <p:nvPr/>
          </p:nvSpPr>
          <p:spPr>
            <a:xfrm>
              <a:off x="0" y="-38100"/>
              <a:ext cx="2509090" cy="2848227"/>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5" name="Group 5"/>
          <p:cNvGrpSpPr/>
          <p:nvPr/>
        </p:nvGrpSpPr>
        <p:grpSpPr>
          <a:xfrm>
            <a:off x="10564705" y="1028700"/>
            <a:ext cx="5781889" cy="8229600"/>
            <a:chOff x="0" y="0"/>
            <a:chExt cx="1461702" cy="2080500"/>
          </a:xfrm>
        </p:grpSpPr>
        <p:sp>
          <p:nvSpPr>
            <p:cNvPr id="6" name="Freeform 6"/>
            <p:cNvSpPr/>
            <p:nvPr/>
          </p:nvSpPr>
          <p:spPr>
            <a:xfrm>
              <a:off x="0" y="0"/>
              <a:ext cx="1461702" cy="2080500"/>
            </a:xfrm>
            <a:custGeom>
              <a:avLst/>
              <a:gdLst/>
              <a:ahLst/>
              <a:cxnLst/>
              <a:rect l="l" t="t" r="r" b="b"/>
              <a:pathLst>
                <a:path w="1461702" h="2080500">
                  <a:moveTo>
                    <a:pt x="0" y="0"/>
                  </a:moveTo>
                  <a:lnTo>
                    <a:pt x="1461702" y="0"/>
                  </a:lnTo>
                  <a:lnTo>
                    <a:pt x="1461702" y="2080500"/>
                  </a:lnTo>
                  <a:lnTo>
                    <a:pt x="0" y="2080500"/>
                  </a:lnTo>
                  <a:close/>
                </a:path>
              </a:pathLst>
            </a:custGeom>
            <a:solidFill>
              <a:srgbClr val="000000"/>
            </a:solidFill>
          </p:spPr>
        </p:sp>
        <p:sp>
          <p:nvSpPr>
            <p:cNvPr id="7" name="TextBox 7"/>
            <p:cNvSpPr txBox="1"/>
            <p:nvPr/>
          </p:nvSpPr>
          <p:spPr>
            <a:xfrm>
              <a:off x="0" y="-38100"/>
              <a:ext cx="1461702" cy="2118600"/>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3" name="TextBox 13"/>
          <p:cNvSpPr txBox="1"/>
          <p:nvPr/>
        </p:nvSpPr>
        <p:spPr>
          <a:xfrm>
            <a:off x="1407034" y="575735"/>
            <a:ext cx="7019082" cy="1582484"/>
          </a:xfrm>
          <a:prstGeom prst="rect">
            <a:avLst/>
          </a:prstGeom>
        </p:spPr>
        <p:txBody>
          <a:bodyPr wrap="square" lIns="0" tIns="0" rIns="0" bIns="0" rtlCol="0" anchor="t">
            <a:spAutoFit/>
          </a:bodyPr>
          <a:lstStyle/>
          <a:p>
            <a:r>
              <a:rPr lang="en-US" sz="3200" b="1" dirty="0">
                <a:solidFill>
                  <a:srgbClr val="000000"/>
                </a:solidFill>
                <a:latin typeface="Candara" panose="020E0502030303020204" pitchFamily="34" charset="0"/>
              </a:rPr>
              <a:t>DIVE IN TO DATA SCIENCE AND MATH</a:t>
            </a:r>
          </a:p>
          <a:p>
            <a:pPr>
              <a:lnSpc>
                <a:spcPts val="8480"/>
              </a:lnSpc>
            </a:pPr>
            <a:endParaRPr lang="en-US" sz="8000" b="1" dirty="0">
              <a:solidFill>
                <a:srgbClr val="000000"/>
              </a:solidFill>
              <a:latin typeface="Candara" panose="020E0502030303020204" pitchFamily="34" charset="0"/>
            </a:endParaRPr>
          </a:p>
        </p:txBody>
      </p:sp>
      <p:sp>
        <p:nvSpPr>
          <p:cNvPr id="16" name="TextBox 16"/>
          <p:cNvSpPr txBox="1"/>
          <p:nvPr/>
        </p:nvSpPr>
        <p:spPr>
          <a:xfrm>
            <a:off x="1791564" y="5977979"/>
            <a:ext cx="1042593" cy="371475"/>
          </a:xfrm>
          <a:prstGeom prst="rect">
            <a:avLst/>
          </a:prstGeom>
        </p:spPr>
        <p:txBody>
          <a:bodyPr lIns="0" tIns="0" rIns="0" bIns="0" rtlCol="0" anchor="t">
            <a:spAutoFit/>
          </a:bodyPr>
          <a:lstStyle/>
          <a:p>
            <a:pPr algn="ctr">
              <a:lnSpc>
                <a:spcPts val="2999"/>
              </a:lnSpc>
            </a:pPr>
            <a:r>
              <a:rPr lang="en-US" sz="2499" dirty="0">
                <a:solidFill>
                  <a:srgbClr val="FFFFFF"/>
                </a:solidFill>
                <a:latin typeface="Candara" panose="020E0502030303020204" pitchFamily="34" charset="0"/>
              </a:rPr>
              <a:t>25K+</a:t>
            </a:r>
          </a:p>
        </p:txBody>
      </p:sp>
      <p:sp>
        <p:nvSpPr>
          <p:cNvPr id="17" name="TextBox 17"/>
          <p:cNvSpPr txBox="1"/>
          <p:nvPr/>
        </p:nvSpPr>
        <p:spPr>
          <a:xfrm>
            <a:off x="1439118" y="1638300"/>
            <a:ext cx="6532124" cy="5601533"/>
          </a:xfrm>
          <a:prstGeom prst="rect">
            <a:avLst/>
          </a:prstGeom>
        </p:spPr>
        <p:txBody>
          <a:bodyPr wrap="square" lIns="0" tIns="0" rIns="0" bIns="0" rtlCol="0" anchor="t">
            <a:spAutoFit/>
          </a:bodyPr>
          <a:lstStyle/>
          <a:p>
            <a:pPr marL="457200" indent="-457200" algn="just">
              <a:buFont typeface="Wingdings" panose="05000000000000000000" pitchFamily="2" charset="2"/>
              <a:buChar char="§"/>
            </a:pPr>
            <a:r>
              <a:rPr lang="en-IN" sz="2800" dirty="0">
                <a:solidFill>
                  <a:srgbClr val="000000"/>
                </a:solidFill>
                <a:latin typeface="Candara" panose="020E0502030303020204" pitchFamily="34" charset="0"/>
              </a:rPr>
              <a:t>Data</a:t>
            </a:r>
            <a:r>
              <a:rPr lang="en-IN" sz="2800" b="0" i="0" dirty="0">
                <a:solidFill>
                  <a:srgbClr val="222222"/>
                </a:solidFill>
                <a:effectLst/>
                <a:latin typeface="Candara" panose="020E0502030303020204" pitchFamily="34" charset="0"/>
              </a:rPr>
              <a:t> </a:t>
            </a:r>
            <a:r>
              <a:rPr lang="en-IN" sz="2800" dirty="0">
                <a:solidFill>
                  <a:srgbClr val="000000"/>
                </a:solidFill>
                <a:latin typeface="Candara" panose="020E0502030303020204" pitchFamily="34" charset="0"/>
              </a:rPr>
              <a:t>Analysis</a:t>
            </a:r>
            <a:r>
              <a:rPr lang="en-IN" sz="2800" b="0" i="0" dirty="0">
                <a:solidFill>
                  <a:srgbClr val="222222"/>
                </a:solidFill>
                <a:effectLst/>
                <a:latin typeface="Candara" panose="020E0502030303020204" pitchFamily="34" charset="0"/>
              </a:rPr>
              <a:t> and </a:t>
            </a:r>
            <a:r>
              <a:rPr lang="en-IN" sz="2800" dirty="0">
                <a:solidFill>
                  <a:srgbClr val="000000"/>
                </a:solidFill>
                <a:latin typeface="Candara" panose="020E0502030303020204" pitchFamily="34" charset="0"/>
              </a:rPr>
              <a:t>Visualization</a:t>
            </a:r>
          </a:p>
          <a:p>
            <a:pPr algn="just"/>
            <a:r>
              <a:rPr lang="en-US" sz="2800" dirty="0">
                <a:solidFill>
                  <a:srgbClr val="222222"/>
                </a:solidFill>
                <a:latin typeface="Candara" panose="020E0502030303020204" pitchFamily="34" charset="0"/>
              </a:rPr>
              <a:t>Is a process of collecting, inspecting, </a:t>
            </a:r>
            <a:r>
              <a:rPr lang="en-US" sz="2800" dirty="0">
                <a:solidFill>
                  <a:srgbClr val="222222"/>
                </a:solidFill>
                <a:latin typeface="Candara" panose="020E0502030303020204" pitchFamily="34" charset="0"/>
                <a:hlinkClick r:id="rId2">
                  <a:extLst>
                    <a:ext uri="{A12FA001-AC4F-418D-AE19-62706E023703}">
                      <ahyp:hlinkClr xmlns:ahyp="http://schemas.microsoft.com/office/drawing/2018/hyperlinkcolor" val="tx"/>
                    </a:ext>
                  </a:extLst>
                </a:hlinkClick>
              </a:rPr>
              <a:t>cleansing</a:t>
            </a:r>
            <a:r>
              <a:rPr lang="en-US" sz="2800" dirty="0">
                <a:solidFill>
                  <a:srgbClr val="222222"/>
                </a:solidFill>
                <a:latin typeface="Candara" panose="020E0502030303020204" pitchFamily="34" charset="0"/>
              </a:rPr>
              <a:t>, </a:t>
            </a:r>
            <a:r>
              <a:rPr lang="en-US" sz="2800" dirty="0">
                <a:solidFill>
                  <a:srgbClr val="222222"/>
                </a:solidFill>
                <a:latin typeface="Candara" panose="020E0502030303020204" pitchFamily="34" charset="0"/>
                <a:hlinkClick r:id="rId3">
                  <a:extLst>
                    <a:ext uri="{A12FA001-AC4F-418D-AE19-62706E023703}">
                      <ahyp:hlinkClr xmlns:ahyp="http://schemas.microsoft.com/office/drawing/2018/hyperlinkcolor" val="tx"/>
                    </a:ext>
                  </a:extLst>
                </a:hlinkClick>
              </a:rPr>
              <a:t>transforming</a:t>
            </a:r>
            <a:r>
              <a:rPr lang="en-US" sz="2800" dirty="0">
                <a:solidFill>
                  <a:srgbClr val="222222"/>
                </a:solidFill>
                <a:latin typeface="Candara" panose="020E0502030303020204" pitchFamily="34" charset="0"/>
              </a:rPr>
              <a:t>, and </a:t>
            </a:r>
            <a:r>
              <a:rPr lang="en-US" sz="2800" dirty="0">
                <a:solidFill>
                  <a:srgbClr val="222222"/>
                </a:solidFill>
                <a:latin typeface="Candara" panose="020E0502030303020204" pitchFamily="34" charset="0"/>
                <a:hlinkClick r:id="rId4">
                  <a:extLst>
                    <a:ext uri="{A12FA001-AC4F-418D-AE19-62706E023703}">
                      <ahyp:hlinkClr xmlns:ahyp="http://schemas.microsoft.com/office/drawing/2018/hyperlinkcolor" val="tx"/>
                    </a:ext>
                  </a:extLst>
                </a:hlinkClick>
              </a:rPr>
              <a:t>modeling</a:t>
            </a:r>
            <a:r>
              <a:rPr lang="en-US" sz="2800" dirty="0">
                <a:solidFill>
                  <a:srgbClr val="222222"/>
                </a:solidFill>
                <a:latin typeface="Candara" panose="020E0502030303020204" pitchFamily="34" charset="0"/>
              </a:rPr>
              <a:t> data to discover useful information, make predictions, arrive at conclusions, support decision-making processes.</a:t>
            </a:r>
          </a:p>
          <a:p>
            <a:pPr algn="just"/>
            <a:endParaRPr lang="en-US" sz="2800" dirty="0">
              <a:solidFill>
                <a:srgbClr val="222222"/>
              </a:solidFill>
              <a:latin typeface="Candara" panose="020E0502030303020204" pitchFamily="34" charset="0"/>
            </a:endParaRPr>
          </a:p>
          <a:p>
            <a:pPr marL="457200" indent="-457200" algn="just">
              <a:buFont typeface="Wingdings" panose="05000000000000000000" pitchFamily="2" charset="2"/>
              <a:buChar char="§"/>
            </a:pPr>
            <a:r>
              <a:rPr lang="en-IN" sz="2800" dirty="0">
                <a:solidFill>
                  <a:srgbClr val="000000"/>
                </a:solidFill>
                <a:latin typeface="Candara" panose="020E0502030303020204" pitchFamily="34" charset="0"/>
              </a:rPr>
              <a:t>Web Scraping</a:t>
            </a:r>
          </a:p>
          <a:p>
            <a:pPr algn="just"/>
            <a:r>
              <a:rPr lang="en-US" sz="2800" b="0" i="0" dirty="0">
                <a:solidFill>
                  <a:srgbClr val="222222"/>
                </a:solidFill>
                <a:effectLst/>
                <a:latin typeface="Candara" panose="020E0502030303020204" pitchFamily="34" charset="0"/>
              </a:rPr>
              <a:t>The process of collecting and parsing raw data from the Web The process of collecting and parsing raw data from the Web .</a:t>
            </a:r>
            <a:endParaRPr lang="en-IN" sz="2800" dirty="0">
              <a:solidFill>
                <a:srgbClr val="000000"/>
              </a:solidFill>
              <a:latin typeface="Candara" panose="020E0502030303020204" pitchFamily="34" charset="0"/>
            </a:endParaRPr>
          </a:p>
        </p:txBody>
      </p:sp>
      <p:pic>
        <p:nvPicPr>
          <p:cNvPr id="11" name="Picture 10">
            <a:extLst>
              <a:ext uri="{FF2B5EF4-FFF2-40B4-BE49-F238E27FC236}">
                <a16:creationId xmlns:a16="http://schemas.microsoft.com/office/drawing/2014/main" id="{79539947-619C-5973-D9E2-B5CFF6B224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02949" y="1366977"/>
            <a:ext cx="5105400" cy="3544774"/>
          </a:xfrm>
          <a:prstGeom prst="rect">
            <a:avLst/>
          </a:prstGeom>
        </p:spPr>
      </p:pic>
      <p:pic>
        <p:nvPicPr>
          <p:cNvPr id="14" name="Picture 13">
            <a:extLst>
              <a:ext uri="{FF2B5EF4-FFF2-40B4-BE49-F238E27FC236}">
                <a16:creationId xmlns:a16="http://schemas.microsoft.com/office/drawing/2014/main" id="{C7F5B767-F85A-2EFD-FF13-63D56E820A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02949" y="5250028"/>
            <a:ext cx="5105399" cy="3599550"/>
          </a:xfrm>
          <a:prstGeom prst="rect">
            <a:avLst/>
          </a:prstGeom>
        </p:spPr>
      </p:pic>
    </p:spTree>
    <p:extLst>
      <p:ext uri="{BB962C8B-B14F-4D97-AF65-F5344CB8AC3E}">
        <p14:creationId xmlns:p14="http://schemas.microsoft.com/office/powerpoint/2010/main" val="22960833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191351"/>
            <a:ext cx="9526703" cy="10669703"/>
            <a:chOff x="0" y="0"/>
            <a:chExt cx="2509090" cy="2810127"/>
          </a:xfrm>
        </p:grpSpPr>
        <p:sp>
          <p:nvSpPr>
            <p:cNvPr id="3" name="Freeform 3"/>
            <p:cNvSpPr/>
            <p:nvPr/>
          </p:nvSpPr>
          <p:spPr>
            <a:xfrm>
              <a:off x="0" y="0"/>
              <a:ext cx="2509090" cy="2810128"/>
            </a:xfrm>
            <a:custGeom>
              <a:avLst/>
              <a:gdLst/>
              <a:ahLst/>
              <a:cxnLst/>
              <a:rect l="l" t="t" r="r" b="b"/>
              <a:pathLst>
                <a:path w="2509090" h="2810128">
                  <a:moveTo>
                    <a:pt x="0" y="0"/>
                  </a:moveTo>
                  <a:lnTo>
                    <a:pt x="2509090" y="0"/>
                  </a:lnTo>
                  <a:lnTo>
                    <a:pt x="2509090" y="2810128"/>
                  </a:lnTo>
                  <a:lnTo>
                    <a:pt x="0" y="2810128"/>
                  </a:lnTo>
                  <a:close/>
                </a:path>
              </a:pathLst>
            </a:custGeom>
            <a:solidFill>
              <a:srgbClr val="FFF6E3"/>
            </a:solidFill>
          </p:spPr>
        </p:sp>
        <p:sp>
          <p:nvSpPr>
            <p:cNvPr id="4" name="TextBox 4"/>
            <p:cNvSpPr txBox="1"/>
            <p:nvPr/>
          </p:nvSpPr>
          <p:spPr>
            <a:xfrm>
              <a:off x="0" y="-38100"/>
              <a:ext cx="2509090" cy="2848227"/>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5" name="Group 5"/>
          <p:cNvGrpSpPr/>
          <p:nvPr/>
        </p:nvGrpSpPr>
        <p:grpSpPr>
          <a:xfrm>
            <a:off x="10564705" y="1028700"/>
            <a:ext cx="5781889" cy="8229600"/>
            <a:chOff x="0" y="0"/>
            <a:chExt cx="1461702" cy="2080500"/>
          </a:xfrm>
        </p:grpSpPr>
        <p:sp>
          <p:nvSpPr>
            <p:cNvPr id="6" name="Freeform 6"/>
            <p:cNvSpPr/>
            <p:nvPr/>
          </p:nvSpPr>
          <p:spPr>
            <a:xfrm>
              <a:off x="0" y="0"/>
              <a:ext cx="1461702" cy="2080500"/>
            </a:xfrm>
            <a:custGeom>
              <a:avLst/>
              <a:gdLst/>
              <a:ahLst/>
              <a:cxnLst/>
              <a:rect l="l" t="t" r="r" b="b"/>
              <a:pathLst>
                <a:path w="1461702" h="2080500">
                  <a:moveTo>
                    <a:pt x="0" y="0"/>
                  </a:moveTo>
                  <a:lnTo>
                    <a:pt x="1461702" y="0"/>
                  </a:lnTo>
                  <a:lnTo>
                    <a:pt x="1461702" y="2080500"/>
                  </a:lnTo>
                  <a:lnTo>
                    <a:pt x="0" y="2080500"/>
                  </a:lnTo>
                  <a:close/>
                </a:path>
              </a:pathLst>
            </a:custGeom>
            <a:solidFill>
              <a:srgbClr val="000000"/>
            </a:solidFill>
          </p:spPr>
        </p:sp>
        <p:sp>
          <p:nvSpPr>
            <p:cNvPr id="7" name="TextBox 7"/>
            <p:cNvSpPr txBox="1"/>
            <p:nvPr/>
          </p:nvSpPr>
          <p:spPr>
            <a:xfrm>
              <a:off x="0" y="-38100"/>
              <a:ext cx="1461702" cy="2118600"/>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4" name="TextBox 14"/>
          <p:cNvSpPr txBox="1"/>
          <p:nvPr/>
        </p:nvSpPr>
        <p:spPr>
          <a:xfrm>
            <a:off x="917113" y="2639143"/>
            <a:ext cx="6532124" cy="923330"/>
          </a:xfrm>
          <a:prstGeom prst="rect">
            <a:avLst/>
          </a:prstGeom>
        </p:spPr>
        <p:txBody>
          <a:bodyPr wrap="square" lIns="0" tIns="0" rIns="0" bIns="0" rtlCol="0" anchor="t">
            <a:spAutoFit/>
          </a:bodyPr>
          <a:lstStyle/>
          <a:p>
            <a:pPr marL="457200" indent="-457200" algn="just">
              <a:lnSpc>
                <a:spcPts val="3600"/>
              </a:lnSpc>
              <a:buFont typeface="Wingdings" panose="05000000000000000000" pitchFamily="2" charset="2"/>
              <a:buChar char="§"/>
            </a:pPr>
            <a:r>
              <a:rPr lang="en-IN" sz="2800" dirty="0">
                <a:solidFill>
                  <a:srgbClr val="000000"/>
                </a:solidFill>
                <a:latin typeface="Candara" panose="020E0502030303020204" pitchFamily="34" charset="0"/>
              </a:rPr>
              <a:t>Development Environment</a:t>
            </a:r>
          </a:p>
          <a:p>
            <a:pPr>
              <a:lnSpc>
                <a:spcPts val="3600"/>
              </a:lnSpc>
            </a:pPr>
            <a:endParaRPr lang="en-US" sz="3000" dirty="0">
              <a:solidFill>
                <a:srgbClr val="000000"/>
              </a:solidFill>
              <a:latin typeface="Candara" panose="020E0502030303020204" pitchFamily="34" charset="0"/>
            </a:endParaRPr>
          </a:p>
        </p:txBody>
      </p:sp>
      <p:sp>
        <p:nvSpPr>
          <p:cNvPr id="15" name="TextBox 15"/>
          <p:cNvSpPr txBox="1"/>
          <p:nvPr/>
        </p:nvSpPr>
        <p:spPr>
          <a:xfrm>
            <a:off x="1422539" y="5345534"/>
            <a:ext cx="5521271" cy="1440138"/>
          </a:xfrm>
          <a:prstGeom prst="rect">
            <a:avLst/>
          </a:prstGeom>
        </p:spPr>
        <p:txBody>
          <a:bodyPr lIns="0" tIns="0" rIns="0" bIns="0" rtlCol="0" anchor="t">
            <a:spAutoFit/>
          </a:bodyPr>
          <a:lstStyle/>
          <a:p>
            <a:pPr algn="just">
              <a:lnSpc>
                <a:spcPts val="2800"/>
              </a:lnSpc>
            </a:pPr>
            <a:r>
              <a:rPr lang="en-US" sz="2800" dirty="0">
                <a:solidFill>
                  <a:srgbClr val="222222"/>
                </a:solidFill>
                <a:latin typeface="Candara" panose="020E0502030303020204" pitchFamily="34" charset="0"/>
                <a:hlinkClick r:id="rId2">
                  <a:extLst>
                    <a:ext uri="{A12FA001-AC4F-418D-AE19-62706E023703}">
                      <ahyp:hlinkClr xmlns:ahyp="http://schemas.microsoft.com/office/drawing/2018/hyperlinkcolor" val="tx"/>
                    </a:ext>
                  </a:extLst>
                </a:hlinkClick>
              </a:rPr>
              <a:t>database management system (DBMS)</a:t>
            </a:r>
            <a:r>
              <a:rPr lang="en-US" sz="2800" dirty="0">
                <a:solidFill>
                  <a:srgbClr val="222222"/>
                </a:solidFill>
                <a:latin typeface="Candara" panose="020E0502030303020204" pitchFamily="34" charset="0"/>
              </a:rPr>
              <a:t> that allows you to define, create, maintain, and control access to your database or databases.</a:t>
            </a:r>
          </a:p>
        </p:txBody>
      </p:sp>
      <p:sp>
        <p:nvSpPr>
          <p:cNvPr id="17" name="TextBox 17"/>
          <p:cNvSpPr txBox="1"/>
          <p:nvPr/>
        </p:nvSpPr>
        <p:spPr>
          <a:xfrm>
            <a:off x="1428571" y="3274871"/>
            <a:ext cx="6532124" cy="721993"/>
          </a:xfrm>
          <a:prstGeom prst="rect">
            <a:avLst/>
          </a:prstGeom>
        </p:spPr>
        <p:txBody>
          <a:bodyPr wrap="square" lIns="0" tIns="0" rIns="0" bIns="0" rtlCol="0" anchor="t">
            <a:spAutoFit/>
          </a:bodyPr>
          <a:lstStyle/>
          <a:p>
            <a:pPr algn="just">
              <a:lnSpc>
                <a:spcPts val="2800"/>
              </a:lnSpc>
            </a:pPr>
            <a:r>
              <a:rPr lang="en-US" sz="2800" dirty="0">
                <a:solidFill>
                  <a:srgbClr val="222222"/>
                </a:solidFill>
                <a:latin typeface="Candara" panose="020E0502030303020204" pitchFamily="34" charset="0"/>
              </a:rPr>
              <a:t>Constructing a productive and effective environment for you and your teammates</a:t>
            </a:r>
          </a:p>
        </p:txBody>
      </p:sp>
      <p:sp>
        <p:nvSpPr>
          <p:cNvPr id="19" name="TextBox 18">
            <a:extLst>
              <a:ext uri="{FF2B5EF4-FFF2-40B4-BE49-F238E27FC236}">
                <a16:creationId xmlns:a16="http://schemas.microsoft.com/office/drawing/2014/main" id="{646D9E4E-92A0-4543-87A8-E08711E54401}"/>
              </a:ext>
            </a:extLst>
          </p:cNvPr>
          <p:cNvSpPr txBox="1"/>
          <p:nvPr/>
        </p:nvSpPr>
        <p:spPr>
          <a:xfrm>
            <a:off x="1422539" y="618601"/>
            <a:ext cx="6359582" cy="1493358"/>
          </a:xfrm>
          <a:prstGeom prst="rect">
            <a:avLst/>
          </a:prstGeom>
          <a:noFill/>
        </p:spPr>
        <p:txBody>
          <a:bodyPr wrap="square">
            <a:spAutoFit/>
          </a:bodyPr>
          <a:lstStyle/>
          <a:p>
            <a:pPr>
              <a:lnSpc>
                <a:spcPct val="150000"/>
              </a:lnSpc>
            </a:pPr>
            <a:r>
              <a:rPr lang="en-US" sz="3200" b="1" dirty="0">
                <a:solidFill>
                  <a:srgbClr val="000000"/>
                </a:solidFill>
                <a:latin typeface="Candara" panose="020E0502030303020204" pitchFamily="34" charset="0"/>
              </a:rPr>
              <a:t>SPEED UP AND AUTOMATE YOUR WORK FLOW</a:t>
            </a:r>
          </a:p>
        </p:txBody>
      </p:sp>
      <p:sp>
        <p:nvSpPr>
          <p:cNvPr id="21" name="TextBox 20">
            <a:extLst>
              <a:ext uri="{FF2B5EF4-FFF2-40B4-BE49-F238E27FC236}">
                <a16:creationId xmlns:a16="http://schemas.microsoft.com/office/drawing/2014/main" id="{984F6691-CF81-4B1C-9932-DF1A2A46AEEA}"/>
              </a:ext>
            </a:extLst>
          </p:cNvPr>
          <p:cNvSpPr txBox="1"/>
          <p:nvPr/>
        </p:nvSpPr>
        <p:spPr>
          <a:xfrm>
            <a:off x="917113" y="4559930"/>
            <a:ext cx="9331036" cy="533351"/>
          </a:xfrm>
          <a:prstGeom prst="rect">
            <a:avLst/>
          </a:prstGeom>
          <a:noFill/>
        </p:spPr>
        <p:txBody>
          <a:bodyPr wrap="square">
            <a:spAutoFit/>
          </a:bodyPr>
          <a:lstStyle/>
          <a:p>
            <a:pPr marL="457200" indent="-457200" algn="just">
              <a:lnSpc>
                <a:spcPts val="3600"/>
              </a:lnSpc>
              <a:buFont typeface="Wingdings" panose="05000000000000000000" pitchFamily="2" charset="2"/>
              <a:buChar char="§"/>
            </a:pPr>
            <a:r>
              <a:rPr lang="en-IN" sz="2800" dirty="0">
                <a:solidFill>
                  <a:srgbClr val="000000"/>
                </a:solidFill>
                <a:latin typeface="Candara" panose="020E0502030303020204" pitchFamily="34" charset="0"/>
              </a:rPr>
              <a:t>Database Systems</a:t>
            </a:r>
          </a:p>
        </p:txBody>
      </p:sp>
      <p:pic>
        <p:nvPicPr>
          <p:cNvPr id="11" name="Picture 10">
            <a:extLst>
              <a:ext uri="{FF2B5EF4-FFF2-40B4-BE49-F238E27FC236}">
                <a16:creationId xmlns:a16="http://schemas.microsoft.com/office/drawing/2014/main" id="{DB1D590F-2C42-B219-F1FC-8F14C39551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57501" y="1333500"/>
            <a:ext cx="5196295" cy="3505200"/>
          </a:xfrm>
          <a:prstGeom prst="rect">
            <a:avLst/>
          </a:prstGeom>
        </p:spPr>
      </p:pic>
      <p:pic>
        <p:nvPicPr>
          <p:cNvPr id="13" name="Picture 12">
            <a:extLst>
              <a:ext uri="{FF2B5EF4-FFF2-40B4-BE49-F238E27FC236}">
                <a16:creationId xmlns:a16="http://schemas.microsoft.com/office/drawing/2014/main" id="{8B388970-FA94-E4FF-6B0D-415CC634A3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57501" y="5143500"/>
            <a:ext cx="5196295" cy="3810000"/>
          </a:xfrm>
          <a:prstGeom prst="rect">
            <a:avLst/>
          </a:prstGeom>
        </p:spPr>
      </p:pic>
    </p:spTree>
    <p:extLst>
      <p:ext uri="{BB962C8B-B14F-4D97-AF65-F5344CB8AC3E}">
        <p14:creationId xmlns:p14="http://schemas.microsoft.com/office/powerpoint/2010/main" val="17785923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191351"/>
            <a:ext cx="9526703" cy="10669703"/>
            <a:chOff x="0" y="0"/>
            <a:chExt cx="2509090" cy="2810127"/>
          </a:xfrm>
        </p:grpSpPr>
        <p:sp>
          <p:nvSpPr>
            <p:cNvPr id="3" name="Freeform 3"/>
            <p:cNvSpPr/>
            <p:nvPr/>
          </p:nvSpPr>
          <p:spPr>
            <a:xfrm>
              <a:off x="0" y="0"/>
              <a:ext cx="2509090" cy="2810128"/>
            </a:xfrm>
            <a:custGeom>
              <a:avLst/>
              <a:gdLst/>
              <a:ahLst/>
              <a:cxnLst/>
              <a:rect l="l" t="t" r="r" b="b"/>
              <a:pathLst>
                <a:path w="2509090" h="2810128">
                  <a:moveTo>
                    <a:pt x="0" y="0"/>
                  </a:moveTo>
                  <a:lnTo>
                    <a:pt x="2509090" y="0"/>
                  </a:lnTo>
                  <a:lnTo>
                    <a:pt x="2509090" y="2810128"/>
                  </a:lnTo>
                  <a:lnTo>
                    <a:pt x="0" y="2810128"/>
                  </a:lnTo>
                  <a:close/>
                </a:path>
              </a:pathLst>
            </a:custGeom>
            <a:solidFill>
              <a:srgbClr val="FFF6E3"/>
            </a:solidFill>
          </p:spPr>
        </p:sp>
        <p:sp>
          <p:nvSpPr>
            <p:cNvPr id="4" name="TextBox 4"/>
            <p:cNvSpPr txBox="1"/>
            <p:nvPr/>
          </p:nvSpPr>
          <p:spPr>
            <a:xfrm>
              <a:off x="0" y="-38100"/>
              <a:ext cx="2509090" cy="2848227"/>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5" name="Group 5"/>
          <p:cNvGrpSpPr/>
          <p:nvPr/>
        </p:nvGrpSpPr>
        <p:grpSpPr>
          <a:xfrm>
            <a:off x="10564705" y="1028700"/>
            <a:ext cx="5781889" cy="8229600"/>
            <a:chOff x="0" y="0"/>
            <a:chExt cx="1461702" cy="2080500"/>
          </a:xfrm>
        </p:grpSpPr>
        <p:sp>
          <p:nvSpPr>
            <p:cNvPr id="6" name="Freeform 6"/>
            <p:cNvSpPr/>
            <p:nvPr/>
          </p:nvSpPr>
          <p:spPr>
            <a:xfrm>
              <a:off x="0" y="0"/>
              <a:ext cx="1461702" cy="2080500"/>
            </a:xfrm>
            <a:custGeom>
              <a:avLst/>
              <a:gdLst/>
              <a:ahLst/>
              <a:cxnLst/>
              <a:rect l="l" t="t" r="r" b="b"/>
              <a:pathLst>
                <a:path w="1461702" h="2080500">
                  <a:moveTo>
                    <a:pt x="0" y="0"/>
                  </a:moveTo>
                  <a:lnTo>
                    <a:pt x="1461702" y="0"/>
                  </a:lnTo>
                  <a:lnTo>
                    <a:pt x="1461702" y="2080500"/>
                  </a:lnTo>
                  <a:lnTo>
                    <a:pt x="0" y="2080500"/>
                  </a:lnTo>
                  <a:close/>
                </a:path>
              </a:pathLst>
            </a:custGeom>
            <a:solidFill>
              <a:srgbClr val="000000"/>
            </a:solidFill>
          </p:spPr>
        </p:sp>
        <p:sp>
          <p:nvSpPr>
            <p:cNvPr id="7" name="TextBox 7"/>
            <p:cNvSpPr txBox="1"/>
            <p:nvPr/>
          </p:nvSpPr>
          <p:spPr>
            <a:xfrm>
              <a:off x="0" y="-38100"/>
              <a:ext cx="1461702" cy="2118600"/>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5" name="TextBox 15"/>
          <p:cNvSpPr txBox="1"/>
          <p:nvPr/>
        </p:nvSpPr>
        <p:spPr>
          <a:xfrm>
            <a:off x="1428571" y="4838700"/>
            <a:ext cx="5521271" cy="1799210"/>
          </a:xfrm>
          <a:prstGeom prst="rect">
            <a:avLst/>
          </a:prstGeom>
        </p:spPr>
        <p:txBody>
          <a:bodyPr lIns="0" tIns="0" rIns="0" bIns="0" rtlCol="0" anchor="t">
            <a:spAutoFit/>
          </a:bodyPr>
          <a:lstStyle/>
          <a:p>
            <a:pPr marL="457200" indent="-457200" algn="just">
              <a:lnSpc>
                <a:spcPts val="2800"/>
              </a:lnSpc>
              <a:buFont typeface="Wingdings" panose="05000000000000000000" pitchFamily="2" charset="2"/>
              <a:buChar char="§"/>
            </a:pPr>
            <a:r>
              <a:rPr lang="en-US" sz="2800" dirty="0">
                <a:solidFill>
                  <a:srgbClr val="222222"/>
                </a:solidFill>
                <a:latin typeface="Candara" panose="020E0502030303020204" pitchFamily="34" charset="0"/>
                <a:hlinkClick r:id="rId2">
                  <a:extLst>
                    <a:ext uri="{A12FA001-AC4F-418D-AE19-62706E023703}">
                      <ahyp:hlinkClr xmlns:ahyp="http://schemas.microsoft.com/office/drawing/2018/hyperlinkcolor" val="tx"/>
                    </a:ext>
                  </a:extLst>
                </a:hlinkClick>
              </a:rPr>
              <a:t>Internet of Things</a:t>
            </a:r>
            <a:r>
              <a:rPr lang="en-US" sz="2800" dirty="0">
                <a:solidFill>
                  <a:srgbClr val="222222"/>
                </a:solidFill>
                <a:latin typeface="Candara" panose="020E0502030303020204" pitchFamily="34" charset="0"/>
              </a:rPr>
              <a:t>, </a:t>
            </a:r>
            <a:r>
              <a:rPr lang="en-US" sz="2800" dirty="0">
                <a:solidFill>
                  <a:srgbClr val="222222"/>
                </a:solidFill>
                <a:latin typeface="Candara" panose="020E0502030303020204" pitchFamily="34" charset="0"/>
                <a:hlinkClick r:id="rId3">
                  <a:extLst>
                    <a:ext uri="{A12FA001-AC4F-418D-AE19-62706E023703}">
                      <ahyp:hlinkClr xmlns:ahyp="http://schemas.microsoft.com/office/drawing/2018/hyperlinkcolor" val="tx"/>
                    </a:ext>
                  </a:extLst>
                </a:hlinkClick>
              </a:rPr>
              <a:t>home automation</a:t>
            </a:r>
            <a:r>
              <a:rPr lang="en-US" sz="2800" dirty="0">
                <a:solidFill>
                  <a:srgbClr val="222222"/>
                </a:solidFill>
                <a:latin typeface="Candara" panose="020E0502030303020204" pitchFamily="34" charset="0"/>
              </a:rPr>
              <a:t>, </a:t>
            </a:r>
            <a:r>
              <a:rPr lang="en-US" sz="2800" dirty="0">
                <a:solidFill>
                  <a:srgbClr val="222222"/>
                </a:solidFill>
                <a:latin typeface="Candara" panose="020E0502030303020204" pitchFamily="34" charset="0"/>
                <a:hlinkClick r:id="rId4">
                  <a:extLst>
                    <a:ext uri="{A12FA001-AC4F-418D-AE19-62706E023703}">
                      <ahyp:hlinkClr xmlns:ahyp="http://schemas.microsoft.com/office/drawing/2018/hyperlinkcolor" val="tx"/>
                    </a:ext>
                  </a:extLst>
                </a:hlinkClick>
              </a:rPr>
              <a:t>self-driving cars</a:t>
            </a:r>
            <a:r>
              <a:rPr lang="en-US" sz="2800" dirty="0">
                <a:solidFill>
                  <a:srgbClr val="222222"/>
                </a:solidFill>
                <a:latin typeface="Candara" panose="020E0502030303020204" pitchFamily="34" charset="0"/>
              </a:rPr>
              <a:t>, and </a:t>
            </a:r>
            <a:r>
              <a:rPr lang="en-US" sz="2800" dirty="0">
                <a:solidFill>
                  <a:srgbClr val="222222"/>
                </a:solidFill>
                <a:latin typeface="Candara" panose="020E0502030303020204" pitchFamily="34" charset="0"/>
                <a:hlinkClick r:id="rId5">
                  <a:extLst>
                    <a:ext uri="{A12FA001-AC4F-418D-AE19-62706E023703}">
                      <ahyp:hlinkClr xmlns:ahyp="http://schemas.microsoft.com/office/drawing/2018/hyperlinkcolor" val="tx"/>
                    </a:ext>
                  </a:extLst>
                </a:hlinkClick>
              </a:rPr>
              <a:t>robotics</a:t>
            </a:r>
            <a:r>
              <a:rPr lang="en-US" sz="2800" dirty="0">
                <a:solidFill>
                  <a:srgbClr val="222222"/>
                </a:solidFill>
                <a:latin typeface="Candara" panose="020E0502030303020204" pitchFamily="34" charset="0"/>
              </a:rPr>
              <a:t> have </a:t>
            </a:r>
            <a:r>
              <a:rPr lang="en-US" sz="2800" b="0" i="0" dirty="0">
                <a:solidFill>
                  <a:srgbClr val="222222"/>
                </a:solidFill>
                <a:effectLst/>
                <a:latin typeface="Candara" panose="020E0502030303020204" pitchFamily="34" charset="0"/>
              </a:rPr>
              <a:t>become more and more popular with advances in science and technology.</a:t>
            </a:r>
            <a:endParaRPr lang="en-US" sz="2800" dirty="0">
              <a:solidFill>
                <a:srgbClr val="222222"/>
              </a:solidFill>
              <a:latin typeface="Candara" panose="020E0502030303020204" pitchFamily="34" charset="0"/>
            </a:endParaRPr>
          </a:p>
        </p:txBody>
      </p:sp>
      <p:sp>
        <p:nvSpPr>
          <p:cNvPr id="17" name="TextBox 17"/>
          <p:cNvSpPr txBox="1"/>
          <p:nvPr/>
        </p:nvSpPr>
        <p:spPr>
          <a:xfrm>
            <a:off x="1428571" y="3274871"/>
            <a:ext cx="6532124" cy="1081065"/>
          </a:xfrm>
          <a:prstGeom prst="rect">
            <a:avLst/>
          </a:prstGeom>
        </p:spPr>
        <p:txBody>
          <a:bodyPr wrap="square" lIns="0" tIns="0" rIns="0" bIns="0" rtlCol="0" anchor="t">
            <a:spAutoFit/>
          </a:bodyPr>
          <a:lstStyle/>
          <a:p>
            <a:pPr marL="457200" indent="-457200" algn="just">
              <a:lnSpc>
                <a:spcPts val="2800"/>
              </a:lnSpc>
              <a:buFont typeface="Wingdings" panose="05000000000000000000" pitchFamily="2" charset="2"/>
              <a:buChar char="§"/>
            </a:pPr>
            <a:r>
              <a:rPr lang="en-US" sz="2800" b="0" i="0" dirty="0">
                <a:solidFill>
                  <a:srgbClr val="222222"/>
                </a:solidFill>
                <a:effectLst/>
                <a:latin typeface="Candara" panose="020E0502030303020204" pitchFamily="34" charset="0"/>
              </a:rPr>
              <a:t>Python has gradually jumped into the world of sensors, electrical motors, circuits, microcontrollers, and robots.</a:t>
            </a:r>
            <a:endParaRPr lang="en-US" sz="2800" dirty="0">
              <a:solidFill>
                <a:srgbClr val="222222"/>
              </a:solidFill>
              <a:latin typeface="Candara" panose="020E0502030303020204" pitchFamily="34" charset="0"/>
            </a:endParaRPr>
          </a:p>
        </p:txBody>
      </p:sp>
      <p:sp>
        <p:nvSpPr>
          <p:cNvPr id="19" name="TextBox 18">
            <a:extLst>
              <a:ext uri="{FF2B5EF4-FFF2-40B4-BE49-F238E27FC236}">
                <a16:creationId xmlns:a16="http://schemas.microsoft.com/office/drawing/2014/main" id="{646D9E4E-92A0-4543-87A8-E08711E54401}"/>
              </a:ext>
            </a:extLst>
          </p:cNvPr>
          <p:cNvSpPr txBox="1"/>
          <p:nvPr/>
        </p:nvSpPr>
        <p:spPr>
          <a:xfrm>
            <a:off x="1428571" y="1106093"/>
            <a:ext cx="6532124" cy="2232021"/>
          </a:xfrm>
          <a:prstGeom prst="rect">
            <a:avLst/>
          </a:prstGeom>
          <a:noFill/>
        </p:spPr>
        <p:txBody>
          <a:bodyPr wrap="square">
            <a:spAutoFit/>
          </a:bodyPr>
          <a:lstStyle/>
          <a:p>
            <a:pPr>
              <a:lnSpc>
                <a:spcPct val="150000"/>
              </a:lnSpc>
            </a:pPr>
            <a:r>
              <a:rPr lang="en-US" sz="3200" b="1" dirty="0">
                <a:solidFill>
                  <a:srgbClr val="000000"/>
                </a:solidFill>
                <a:latin typeface="Candara" panose="020E0502030303020204" pitchFamily="34" charset="0"/>
              </a:rPr>
              <a:t>DEVELOP EMBEDDED SYSTEM AND ROBOTS</a:t>
            </a:r>
          </a:p>
          <a:p>
            <a:pPr>
              <a:lnSpc>
                <a:spcPct val="150000"/>
              </a:lnSpc>
            </a:pPr>
            <a:endParaRPr lang="en-US" sz="3200" b="1" dirty="0">
              <a:solidFill>
                <a:srgbClr val="000000"/>
              </a:solidFill>
              <a:latin typeface="Candara" panose="020E0502030303020204" pitchFamily="34" charset="0"/>
            </a:endParaRPr>
          </a:p>
        </p:txBody>
      </p:sp>
      <p:pic>
        <p:nvPicPr>
          <p:cNvPr id="11" name="Picture 10">
            <a:extLst>
              <a:ext uri="{FF2B5EF4-FFF2-40B4-BE49-F238E27FC236}">
                <a16:creationId xmlns:a16="http://schemas.microsoft.com/office/drawing/2014/main" id="{637FB61C-4AA0-6ECF-1AA6-D71858FF103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64848" y="1353424"/>
            <a:ext cx="5181600" cy="3668848"/>
          </a:xfrm>
          <a:prstGeom prst="rect">
            <a:avLst/>
          </a:prstGeom>
        </p:spPr>
      </p:pic>
      <p:pic>
        <p:nvPicPr>
          <p:cNvPr id="16" name="Picture 15">
            <a:extLst>
              <a:ext uri="{FF2B5EF4-FFF2-40B4-BE49-F238E27FC236}">
                <a16:creationId xmlns:a16="http://schemas.microsoft.com/office/drawing/2014/main" id="{461D753A-D031-816D-523D-8C98368126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864848" y="5295900"/>
            <a:ext cx="5181600" cy="3668849"/>
          </a:xfrm>
          <a:prstGeom prst="rect">
            <a:avLst/>
          </a:prstGeom>
        </p:spPr>
      </p:pic>
    </p:spTree>
    <p:extLst>
      <p:ext uri="{BB962C8B-B14F-4D97-AF65-F5344CB8AC3E}">
        <p14:creationId xmlns:p14="http://schemas.microsoft.com/office/powerpoint/2010/main" val="99044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D697DD-85B1-4936-A6C3-EB9F973B5270}"/>
              </a:ext>
            </a:extLst>
          </p:cNvPr>
          <p:cNvSpPr/>
          <p:nvPr/>
        </p:nvSpPr>
        <p:spPr>
          <a:xfrm>
            <a:off x="0" y="0"/>
            <a:ext cx="18288000"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ndara" panose="020E0502030303020204" pitchFamily="34" charset="0"/>
            </a:endParaRPr>
          </a:p>
        </p:txBody>
      </p:sp>
      <p:grpSp>
        <p:nvGrpSpPr>
          <p:cNvPr id="3" name="Group 3"/>
          <p:cNvGrpSpPr/>
          <p:nvPr/>
        </p:nvGrpSpPr>
        <p:grpSpPr>
          <a:xfrm>
            <a:off x="2514600" y="1354021"/>
            <a:ext cx="5469649" cy="5469649"/>
            <a:chOff x="0" y="0"/>
            <a:chExt cx="812800" cy="812800"/>
          </a:xfrm>
        </p:grpSpPr>
        <p:sp>
          <p:nvSpPr>
            <p:cNvPr id="4" name="Freeform 4"/>
            <p:cNvSpPr/>
            <p:nvPr/>
          </p:nvSpPr>
          <p:spPr>
            <a:xfrm>
              <a:off x="0" y="0"/>
              <a:ext cx="812800" cy="812800"/>
            </a:xfrm>
            <a:prstGeom prst="rect">
              <a:avLst/>
            </a:prstGeom>
            <a:solidFill>
              <a:srgbClr val="FFF6E3"/>
            </a:solidFill>
          </p:spPr>
          <p:txBody>
            <a:bodyPr/>
            <a:lstStyle/>
            <a:p>
              <a:endParaRPr lang="en-IN" dirty="0">
                <a:latin typeface="Candara" panose="020E0502030303020204" pitchFamily="34" charset="0"/>
              </a:endParaRPr>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9" name="TextBox 9"/>
          <p:cNvSpPr txBox="1"/>
          <p:nvPr/>
        </p:nvSpPr>
        <p:spPr>
          <a:xfrm>
            <a:off x="762000" y="9493271"/>
            <a:ext cx="4865095" cy="337015"/>
          </a:xfrm>
          <a:prstGeom prst="rect">
            <a:avLst/>
          </a:prstGeom>
        </p:spPr>
        <p:txBody>
          <a:bodyPr lIns="0" tIns="0" rIns="0" bIns="0" rtlCol="0" anchor="t">
            <a:spAutoFit/>
          </a:bodyPr>
          <a:lstStyle/>
          <a:p>
            <a:pPr>
              <a:lnSpc>
                <a:spcPts val="2799"/>
              </a:lnSpc>
            </a:pPr>
            <a:r>
              <a:rPr lang="en-US" sz="1999" dirty="0">
                <a:solidFill>
                  <a:srgbClr val="000000"/>
                </a:solidFill>
                <a:latin typeface="Candara" panose="020E0502030303020204" pitchFamily="34" charset="0"/>
              </a:rPr>
              <a:t>www.beat.com</a:t>
            </a:r>
          </a:p>
        </p:txBody>
      </p:sp>
      <p:sp>
        <p:nvSpPr>
          <p:cNvPr id="2" name="TextBox 2"/>
          <p:cNvSpPr txBox="1"/>
          <p:nvPr/>
        </p:nvSpPr>
        <p:spPr>
          <a:xfrm>
            <a:off x="2006006" y="2541350"/>
            <a:ext cx="14275988" cy="1820498"/>
          </a:xfrm>
          <a:prstGeom prst="rect">
            <a:avLst/>
          </a:prstGeom>
        </p:spPr>
        <p:txBody>
          <a:bodyPr lIns="0" tIns="0" rIns="0" bIns="0" rtlCol="0" anchor="t">
            <a:spAutoFit/>
          </a:bodyPr>
          <a:lstStyle/>
          <a:p>
            <a:pPr algn="ctr">
              <a:lnSpc>
                <a:spcPts val="14000"/>
              </a:lnSpc>
            </a:pPr>
            <a:r>
              <a:rPr lang="en-US" sz="14000" dirty="0">
                <a:solidFill>
                  <a:srgbClr val="000000"/>
                </a:solidFill>
                <a:latin typeface="Candara" panose="020E0502030303020204" pitchFamily="34" charset="0"/>
              </a:rPr>
              <a:t>	</a:t>
            </a:r>
            <a:r>
              <a:rPr lang="en-US" sz="9600" dirty="0">
                <a:solidFill>
                  <a:srgbClr val="000000"/>
                </a:solidFill>
                <a:latin typeface="Candara" panose="020E0502030303020204" pitchFamily="34" charset="0"/>
              </a:rPr>
              <a:t>WHAT IS PYTHON?</a:t>
            </a:r>
          </a:p>
        </p:txBody>
      </p:sp>
    </p:spTree>
    <p:extLst>
      <p:ext uri="{BB962C8B-B14F-4D97-AF65-F5344CB8AC3E}">
        <p14:creationId xmlns:p14="http://schemas.microsoft.com/office/powerpoint/2010/main" val="2218938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297658"/>
            <a:ext cx="9420396" cy="10882315"/>
            <a:chOff x="0" y="0"/>
            <a:chExt cx="2481092" cy="2866124"/>
          </a:xfrm>
        </p:grpSpPr>
        <p:sp>
          <p:nvSpPr>
            <p:cNvPr id="3" name="Freeform 3"/>
            <p:cNvSpPr/>
            <p:nvPr/>
          </p:nvSpPr>
          <p:spPr>
            <a:xfrm>
              <a:off x="0" y="0"/>
              <a:ext cx="2481092" cy="2866124"/>
            </a:xfrm>
            <a:custGeom>
              <a:avLst/>
              <a:gdLst/>
              <a:ahLst/>
              <a:cxnLst/>
              <a:rect l="l" t="t" r="r" b="b"/>
              <a:pathLst>
                <a:path w="2481092" h="2866124">
                  <a:moveTo>
                    <a:pt x="0" y="0"/>
                  </a:moveTo>
                  <a:lnTo>
                    <a:pt x="2481092" y="0"/>
                  </a:lnTo>
                  <a:lnTo>
                    <a:pt x="2481092" y="2866124"/>
                  </a:lnTo>
                  <a:lnTo>
                    <a:pt x="0" y="2866124"/>
                  </a:lnTo>
                  <a:close/>
                </a:path>
              </a:pathLst>
            </a:custGeom>
            <a:solidFill>
              <a:srgbClr val="FFF6E3"/>
            </a:solidFill>
          </p:spPr>
        </p:sp>
        <p:sp>
          <p:nvSpPr>
            <p:cNvPr id="4" name="TextBox 4"/>
            <p:cNvSpPr txBox="1"/>
            <p:nvPr/>
          </p:nvSpPr>
          <p:spPr>
            <a:xfrm>
              <a:off x="0" y="-38100"/>
              <a:ext cx="2481092" cy="2904224"/>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4">
            <a:extLst>
              <a:ext uri="{FF2B5EF4-FFF2-40B4-BE49-F238E27FC236}">
                <a16:creationId xmlns:a16="http://schemas.microsoft.com/office/drawing/2014/main" id="{5954FC2E-2FF0-4A59-AF64-65B474192AFA}"/>
              </a:ext>
            </a:extLst>
          </p:cNvPr>
          <p:cNvSpPr txBox="1"/>
          <p:nvPr/>
        </p:nvSpPr>
        <p:spPr>
          <a:xfrm>
            <a:off x="2819400" y="4484470"/>
            <a:ext cx="13716000" cy="1317027"/>
          </a:xfrm>
          <a:prstGeom prst="rect">
            <a:avLst/>
          </a:prstGeom>
          <a:noFill/>
        </p:spPr>
        <p:txBody>
          <a:bodyPr wrap="square" rtlCol="0">
            <a:spAutoFit/>
          </a:bodyPr>
          <a:lstStyle/>
          <a:p>
            <a:pPr marL="457200" indent="-457200" algn="just">
              <a:lnSpc>
                <a:spcPct val="150000"/>
              </a:lnSpc>
              <a:buFont typeface="Wingdings" panose="05000000000000000000" pitchFamily="2" charset="2"/>
              <a:buChar char="q"/>
            </a:pPr>
            <a:r>
              <a:rPr lang="en-US" sz="2800" dirty="0">
                <a:solidFill>
                  <a:srgbClr val="222222"/>
                </a:solidFill>
                <a:latin typeface="Candara" panose="020E0502030303020204" pitchFamily="34" charset="0"/>
              </a:rPr>
              <a:t>What are the factors behind python’s high demand and increasing popularity ?</a:t>
            </a:r>
          </a:p>
          <a:p>
            <a:pPr marL="457200" indent="-457200" algn="just">
              <a:lnSpc>
                <a:spcPct val="150000"/>
              </a:lnSpc>
              <a:buFont typeface="Wingdings" panose="05000000000000000000" pitchFamily="2" charset="2"/>
              <a:buChar char="q"/>
            </a:pPr>
            <a:r>
              <a:rPr lang="en-US" sz="2800" dirty="0">
                <a:solidFill>
                  <a:srgbClr val="222222"/>
                </a:solidFill>
                <a:latin typeface="Candara" panose="020E0502030303020204" pitchFamily="34" charset="0"/>
              </a:rPr>
              <a:t>Why learn python is one of the best decision you can make in 2024  ?</a:t>
            </a:r>
            <a:endParaRPr lang="en-IN" sz="2800" dirty="0">
              <a:solidFill>
                <a:srgbClr val="222222"/>
              </a:solidFill>
              <a:latin typeface="Candara" panose="020E0502030303020204" pitchFamily="34" charset="0"/>
            </a:endParaRPr>
          </a:p>
        </p:txBody>
      </p:sp>
    </p:spTree>
    <p:extLst>
      <p:ext uri="{BB962C8B-B14F-4D97-AF65-F5344CB8AC3E}">
        <p14:creationId xmlns:p14="http://schemas.microsoft.com/office/powerpoint/2010/main" val="1669711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297658"/>
            <a:ext cx="9420396" cy="10882315"/>
            <a:chOff x="0" y="0"/>
            <a:chExt cx="2481092" cy="2866124"/>
          </a:xfrm>
        </p:grpSpPr>
        <p:sp>
          <p:nvSpPr>
            <p:cNvPr id="3" name="Freeform 3"/>
            <p:cNvSpPr/>
            <p:nvPr/>
          </p:nvSpPr>
          <p:spPr>
            <a:xfrm>
              <a:off x="0" y="0"/>
              <a:ext cx="2481092" cy="2866124"/>
            </a:xfrm>
            <a:custGeom>
              <a:avLst/>
              <a:gdLst/>
              <a:ahLst/>
              <a:cxnLst/>
              <a:rect l="l" t="t" r="r" b="b"/>
              <a:pathLst>
                <a:path w="2481092" h="2866124">
                  <a:moveTo>
                    <a:pt x="0" y="0"/>
                  </a:moveTo>
                  <a:lnTo>
                    <a:pt x="2481092" y="0"/>
                  </a:lnTo>
                  <a:lnTo>
                    <a:pt x="2481092" y="2866124"/>
                  </a:lnTo>
                  <a:lnTo>
                    <a:pt x="0" y="2866124"/>
                  </a:lnTo>
                  <a:close/>
                </a:path>
              </a:pathLst>
            </a:custGeom>
            <a:solidFill>
              <a:srgbClr val="FFF6E3"/>
            </a:solidFill>
          </p:spPr>
        </p:sp>
        <p:sp>
          <p:nvSpPr>
            <p:cNvPr id="4" name="TextBox 4"/>
            <p:cNvSpPr txBox="1"/>
            <p:nvPr/>
          </p:nvSpPr>
          <p:spPr>
            <a:xfrm>
              <a:off x="0" y="-38100"/>
              <a:ext cx="2481092" cy="2904224"/>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pic>
        <p:nvPicPr>
          <p:cNvPr id="7" name="Picture 6">
            <a:extLst>
              <a:ext uri="{FF2B5EF4-FFF2-40B4-BE49-F238E27FC236}">
                <a16:creationId xmlns:a16="http://schemas.microsoft.com/office/drawing/2014/main" id="{EF918361-9C89-4F5D-90B1-9F33B001A8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0" y="2164555"/>
            <a:ext cx="12420600" cy="5957887"/>
          </a:xfrm>
          <a:prstGeom prst="rect">
            <a:avLst/>
          </a:prstGeom>
        </p:spPr>
      </p:pic>
    </p:spTree>
    <p:extLst>
      <p:ext uri="{BB962C8B-B14F-4D97-AF65-F5344CB8AC3E}">
        <p14:creationId xmlns:p14="http://schemas.microsoft.com/office/powerpoint/2010/main" val="31206612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297658"/>
            <a:ext cx="9420396" cy="10882315"/>
            <a:chOff x="0" y="0"/>
            <a:chExt cx="2481092" cy="2866124"/>
          </a:xfrm>
        </p:grpSpPr>
        <p:sp>
          <p:nvSpPr>
            <p:cNvPr id="3" name="Freeform 3"/>
            <p:cNvSpPr/>
            <p:nvPr/>
          </p:nvSpPr>
          <p:spPr>
            <a:xfrm>
              <a:off x="0" y="0"/>
              <a:ext cx="2481092" cy="2866124"/>
            </a:xfrm>
            <a:custGeom>
              <a:avLst/>
              <a:gdLst/>
              <a:ahLst/>
              <a:cxnLst/>
              <a:rect l="l" t="t" r="r" b="b"/>
              <a:pathLst>
                <a:path w="2481092" h="2866124">
                  <a:moveTo>
                    <a:pt x="0" y="0"/>
                  </a:moveTo>
                  <a:lnTo>
                    <a:pt x="2481092" y="0"/>
                  </a:lnTo>
                  <a:lnTo>
                    <a:pt x="2481092" y="2866124"/>
                  </a:lnTo>
                  <a:lnTo>
                    <a:pt x="0" y="2866124"/>
                  </a:lnTo>
                  <a:close/>
                </a:path>
              </a:pathLst>
            </a:custGeom>
            <a:solidFill>
              <a:srgbClr val="FFF6E3"/>
            </a:solidFill>
          </p:spPr>
        </p:sp>
        <p:sp>
          <p:nvSpPr>
            <p:cNvPr id="4" name="TextBox 4"/>
            <p:cNvSpPr txBox="1"/>
            <p:nvPr/>
          </p:nvSpPr>
          <p:spPr>
            <a:xfrm>
              <a:off x="0" y="-38100"/>
              <a:ext cx="2481092" cy="2904224"/>
            </a:xfrm>
            <a:prstGeom prst="rect">
              <a:avLst/>
            </a:prstGeom>
          </p:spPr>
          <p:txBody>
            <a:bodyPr lIns="50800" tIns="50800" rIns="50800" bIns="50800" rtlCol="0" anchor="ctr"/>
            <a:lstStyle/>
            <a:p>
              <a:pPr algn="ctr">
                <a:lnSpc>
                  <a:spcPts val="2659"/>
                </a:lnSpc>
              </a:pPr>
              <a:endParaRPr/>
            </a:p>
          </p:txBody>
        </p:sp>
      </p:grpSp>
      <p:pic>
        <p:nvPicPr>
          <p:cNvPr id="6" name="Picture 5">
            <a:extLst>
              <a:ext uri="{FF2B5EF4-FFF2-40B4-BE49-F238E27FC236}">
                <a16:creationId xmlns:a16="http://schemas.microsoft.com/office/drawing/2014/main" id="{DF375C53-71F8-4FD6-9A2A-33D3FFEF7E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38487" y="1423987"/>
            <a:ext cx="12011025" cy="7439025"/>
          </a:xfrm>
          <a:prstGeom prst="rect">
            <a:avLst/>
          </a:prstGeom>
        </p:spPr>
      </p:pic>
    </p:spTree>
    <p:extLst>
      <p:ext uri="{BB962C8B-B14F-4D97-AF65-F5344CB8AC3E}">
        <p14:creationId xmlns:p14="http://schemas.microsoft.com/office/powerpoint/2010/main" val="825379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297658"/>
            <a:ext cx="9420396" cy="10882315"/>
            <a:chOff x="0" y="0"/>
            <a:chExt cx="2481092" cy="2866124"/>
          </a:xfrm>
        </p:grpSpPr>
        <p:sp>
          <p:nvSpPr>
            <p:cNvPr id="3" name="Freeform 3"/>
            <p:cNvSpPr/>
            <p:nvPr/>
          </p:nvSpPr>
          <p:spPr>
            <a:xfrm>
              <a:off x="0" y="0"/>
              <a:ext cx="2481092" cy="2866124"/>
            </a:xfrm>
            <a:custGeom>
              <a:avLst/>
              <a:gdLst/>
              <a:ahLst/>
              <a:cxnLst/>
              <a:rect l="l" t="t" r="r" b="b"/>
              <a:pathLst>
                <a:path w="2481092" h="2866124">
                  <a:moveTo>
                    <a:pt x="0" y="0"/>
                  </a:moveTo>
                  <a:lnTo>
                    <a:pt x="2481092" y="0"/>
                  </a:lnTo>
                  <a:lnTo>
                    <a:pt x="2481092" y="2866124"/>
                  </a:lnTo>
                  <a:lnTo>
                    <a:pt x="0" y="2866124"/>
                  </a:lnTo>
                  <a:close/>
                </a:path>
              </a:pathLst>
            </a:custGeom>
            <a:solidFill>
              <a:srgbClr val="FFF6E3"/>
            </a:solidFill>
          </p:spPr>
        </p:sp>
        <p:sp>
          <p:nvSpPr>
            <p:cNvPr id="4" name="TextBox 4"/>
            <p:cNvSpPr txBox="1"/>
            <p:nvPr/>
          </p:nvSpPr>
          <p:spPr>
            <a:xfrm>
              <a:off x="0" y="-38100"/>
              <a:ext cx="2481092" cy="2904224"/>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6" name="Group 5">
            <a:extLst>
              <a:ext uri="{FF2B5EF4-FFF2-40B4-BE49-F238E27FC236}">
                <a16:creationId xmlns:a16="http://schemas.microsoft.com/office/drawing/2014/main" id="{D0DBFA94-D293-41EF-BD57-56EA263E37A6}"/>
              </a:ext>
            </a:extLst>
          </p:cNvPr>
          <p:cNvGrpSpPr/>
          <p:nvPr/>
        </p:nvGrpSpPr>
        <p:grpSpPr>
          <a:xfrm>
            <a:off x="2514600" y="704849"/>
            <a:ext cx="12750800" cy="8877300"/>
            <a:chOff x="2514600" y="704849"/>
            <a:chExt cx="12750800" cy="8877300"/>
          </a:xfrm>
        </p:grpSpPr>
        <p:pic>
          <p:nvPicPr>
            <p:cNvPr id="21" name="Picture 20">
              <a:extLst>
                <a:ext uri="{FF2B5EF4-FFF2-40B4-BE49-F238E27FC236}">
                  <a16:creationId xmlns:a16="http://schemas.microsoft.com/office/drawing/2014/main" id="{85926EE6-A195-41E6-B5C4-1D54499A42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4600" y="704849"/>
              <a:ext cx="12750800" cy="8877300"/>
            </a:xfrm>
            <a:prstGeom prst="rect">
              <a:avLst/>
            </a:prstGeom>
          </p:spPr>
        </p:pic>
        <p:sp>
          <p:nvSpPr>
            <p:cNvPr id="5" name="Rectangle 4">
              <a:extLst>
                <a:ext uri="{FF2B5EF4-FFF2-40B4-BE49-F238E27FC236}">
                  <a16:creationId xmlns:a16="http://schemas.microsoft.com/office/drawing/2014/main" id="{DFCC205C-81E1-42AB-BEE8-FF1FE9DA0E53}"/>
                </a:ext>
              </a:extLst>
            </p:cNvPr>
            <p:cNvSpPr/>
            <p:nvPr/>
          </p:nvSpPr>
          <p:spPr>
            <a:xfrm>
              <a:off x="13487400" y="8648700"/>
              <a:ext cx="1600200" cy="762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1961067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96000" y="-336014"/>
            <a:ext cx="12090713" cy="10814368"/>
            <a:chOff x="0" y="-38100"/>
            <a:chExt cx="2509090" cy="2848228"/>
          </a:xfrm>
        </p:grpSpPr>
        <p:sp>
          <p:nvSpPr>
            <p:cNvPr id="3" name="Freeform 3"/>
            <p:cNvSpPr/>
            <p:nvPr/>
          </p:nvSpPr>
          <p:spPr>
            <a:xfrm>
              <a:off x="221385" y="0"/>
              <a:ext cx="2287705" cy="2810128"/>
            </a:xfrm>
            <a:custGeom>
              <a:avLst/>
              <a:gdLst/>
              <a:ahLst/>
              <a:cxnLst/>
              <a:rect l="l" t="t" r="r" b="b"/>
              <a:pathLst>
                <a:path w="2509090" h="2810128">
                  <a:moveTo>
                    <a:pt x="0" y="0"/>
                  </a:moveTo>
                  <a:lnTo>
                    <a:pt x="2509090" y="0"/>
                  </a:lnTo>
                  <a:lnTo>
                    <a:pt x="2509090" y="2810128"/>
                  </a:lnTo>
                  <a:lnTo>
                    <a:pt x="0" y="2810128"/>
                  </a:lnTo>
                  <a:close/>
                </a:path>
              </a:pathLst>
            </a:custGeom>
            <a:solidFill>
              <a:srgbClr val="FFF6E3"/>
            </a:solidFill>
          </p:spPr>
        </p:sp>
        <p:sp>
          <p:nvSpPr>
            <p:cNvPr id="4" name="TextBox 4"/>
            <p:cNvSpPr txBox="1"/>
            <p:nvPr/>
          </p:nvSpPr>
          <p:spPr>
            <a:xfrm>
              <a:off x="0" y="-38100"/>
              <a:ext cx="2509090" cy="2848227"/>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5" name="Group 5"/>
          <p:cNvGrpSpPr/>
          <p:nvPr/>
        </p:nvGrpSpPr>
        <p:grpSpPr>
          <a:xfrm>
            <a:off x="8458200" y="877992"/>
            <a:ext cx="9372599" cy="8380308"/>
            <a:chOff x="0" y="-38100"/>
            <a:chExt cx="1461702" cy="2118600"/>
          </a:xfrm>
        </p:grpSpPr>
        <p:sp>
          <p:nvSpPr>
            <p:cNvPr id="6" name="Freeform 6"/>
            <p:cNvSpPr/>
            <p:nvPr/>
          </p:nvSpPr>
          <p:spPr>
            <a:xfrm>
              <a:off x="0" y="385278"/>
              <a:ext cx="1461702" cy="1309944"/>
            </a:xfrm>
            <a:custGeom>
              <a:avLst/>
              <a:gdLst/>
              <a:ahLst/>
              <a:cxnLst/>
              <a:rect l="l" t="t" r="r" b="b"/>
              <a:pathLst>
                <a:path w="1461702" h="2080500">
                  <a:moveTo>
                    <a:pt x="0" y="0"/>
                  </a:moveTo>
                  <a:lnTo>
                    <a:pt x="1461702" y="0"/>
                  </a:lnTo>
                  <a:lnTo>
                    <a:pt x="1461702" y="2080500"/>
                  </a:lnTo>
                  <a:lnTo>
                    <a:pt x="0" y="2080500"/>
                  </a:lnTo>
                  <a:close/>
                </a:path>
              </a:pathLst>
            </a:custGeom>
            <a:solidFill>
              <a:srgbClr val="000000"/>
            </a:solidFill>
          </p:spPr>
        </p:sp>
        <p:sp>
          <p:nvSpPr>
            <p:cNvPr id="7" name="TextBox 7"/>
            <p:cNvSpPr txBox="1"/>
            <p:nvPr/>
          </p:nvSpPr>
          <p:spPr>
            <a:xfrm>
              <a:off x="0" y="-38100"/>
              <a:ext cx="1461702" cy="2118600"/>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6" name="TextBox 16"/>
          <p:cNvSpPr txBox="1"/>
          <p:nvPr/>
        </p:nvSpPr>
        <p:spPr>
          <a:xfrm>
            <a:off x="1791564" y="5977979"/>
            <a:ext cx="1042593" cy="373115"/>
          </a:xfrm>
          <a:prstGeom prst="rect">
            <a:avLst/>
          </a:prstGeom>
        </p:spPr>
        <p:txBody>
          <a:bodyPr lIns="0" tIns="0" rIns="0" bIns="0" rtlCol="0" anchor="t">
            <a:spAutoFit/>
          </a:bodyPr>
          <a:lstStyle/>
          <a:p>
            <a:pPr algn="ctr">
              <a:lnSpc>
                <a:spcPts val="2999"/>
              </a:lnSpc>
            </a:pPr>
            <a:r>
              <a:rPr lang="en-US" sz="2499" dirty="0">
                <a:solidFill>
                  <a:srgbClr val="FFFFFF"/>
                </a:solidFill>
                <a:latin typeface="Candara" panose="020E0502030303020204" pitchFamily="34" charset="0"/>
              </a:rPr>
              <a:t>5K+</a:t>
            </a:r>
          </a:p>
        </p:txBody>
      </p:sp>
      <p:sp>
        <p:nvSpPr>
          <p:cNvPr id="19" name="TextBox 18">
            <a:extLst>
              <a:ext uri="{FF2B5EF4-FFF2-40B4-BE49-F238E27FC236}">
                <a16:creationId xmlns:a16="http://schemas.microsoft.com/office/drawing/2014/main" id="{05A83A10-F4CC-45AD-AB14-26CE2B1D4C51}"/>
              </a:ext>
            </a:extLst>
          </p:cNvPr>
          <p:cNvSpPr txBox="1"/>
          <p:nvPr/>
        </p:nvSpPr>
        <p:spPr>
          <a:xfrm>
            <a:off x="547256" y="3616927"/>
            <a:ext cx="9331036" cy="3053144"/>
          </a:xfrm>
          <a:prstGeom prst="rect">
            <a:avLst/>
          </a:prstGeom>
          <a:noFill/>
        </p:spPr>
        <p:txBody>
          <a:bodyPr wrap="square">
            <a:spAutoFit/>
          </a:bodyPr>
          <a:lstStyle/>
          <a:p>
            <a:pPr marL="723967" lvl="1" indent="-361983">
              <a:lnSpc>
                <a:spcPts val="4694"/>
              </a:lnSpc>
              <a:buFont typeface="Arial"/>
              <a:buChar char="•"/>
            </a:pPr>
            <a:r>
              <a:rPr lang="en-US" sz="3353" dirty="0">
                <a:solidFill>
                  <a:srgbClr val="100F0D"/>
                </a:solidFill>
                <a:latin typeface="Candara" panose="020E0502030303020204" pitchFamily="34" charset="0"/>
              </a:rPr>
              <a:t>Python was created by Guido</a:t>
            </a:r>
          </a:p>
          <a:p>
            <a:pPr marL="361984" lvl="1">
              <a:lnSpc>
                <a:spcPts val="4694"/>
              </a:lnSpc>
            </a:pPr>
            <a:r>
              <a:rPr lang="en-US" sz="3353" dirty="0">
                <a:solidFill>
                  <a:srgbClr val="100F0D"/>
                </a:solidFill>
                <a:latin typeface="Candara" panose="020E0502030303020204" pitchFamily="34" charset="0"/>
              </a:rPr>
              <a:t>    van Rossum.</a:t>
            </a:r>
          </a:p>
          <a:p>
            <a:pPr>
              <a:lnSpc>
                <a:spcPts val="4694"/>
              </a:lnSpc>
            </a:pPr>
            <a:endParaRPr lang="en-US" sz="3353" dirty="0">
              <a:solidFill>
                <a:srgbClr val="100F0D"/>
              </a:solidFill>
              <a:latin typeface="Candara" panose="020E0502030303020204" pitchFamily="34" charset="0"/>
            </a:endParaRPr>
          </a:p>
          <a:p>
            <a:pPr marL="723967" lvl="1" indent="-361983">
              <a:lnSpc>
                <a:spcPts val="4694"/>
              </a:lnSpc>
              <a:buFont typeface="Arial"/>
              <a:buChar char="•"/>
            </a:pPr>
            <a:r>
              <a:rPr lang="en-US" sz="3353" dirty="0">
                <a:solidFill>
                  <a:srgbClr val="100F0D"/>
                </a:solidFill>
                <a:latin typeface="Candara" panose="020E0502030303020204" pitchFamily="34" charset="0"/>
              </a:rPr>
              <a:t>released in February 20 </a:t>
            </a:r>
          </a:p>
          <a:p>
            <a:pPr marL="361984" lvl="1">
              <a:lnSpc>
                <a:spcPts val="4694"/>
              </a:lnSpc>
            </a:pPr>
            <a:r>
              <a:rPr lang="en-US" sz="3353" dirty="0">
                <a:solidFill>
                  <a:srgbClr val="100F0D"/>
                </a:solidFill>
                <a:latin typeface="Candara" panose="020E0502030303020204" pitchFamily="34" charset="0"/>
              </a:rPr>
              <a:t>   1991( above 32 years! )</a:t>
            </a:r>
          </a:p>
        </p:txBody>
      </p:sp>
      <p:pic>
        <p:nvPicPr>
          <p:cNvPr id="21" name="Picture 20">
            <a:extLst>
              <a:ext uri="{FF2B5EF4-FFF2-40B4-BE49-F238E27FC236}">
                <a16:creationId xmlns:a16="http://schemas.microsoft.com/office/drawing/2014/main" id="{36F388C4-7FAB-4776-AEB6-EAA2FDA7CA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3000" y="2752724"/>
            <a:ext cx="8915400" cy="47815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57855" y="-212613"/>
            <a:ext cx="9377874" cy="10712225"/>
            <a:chOff x="0" y="0"/>
            <a:chExt cx="2469893" cy="2821327"/>
          </a:xfrm>
        </p:grpSpPr>
        <p:sp>
          <p:nvSpPr>
            <p:cNvPr id="3" name="Freeform 3"/>
            <p:cNvSpPr/>
            <p:nvPr/>
          </p:nvSpPr>
          <p:spPr>
            <a:xfrm>
              <a:off x="0" y="0"/>
              <a:ext cx="2469893" cy="2821327"/>
            </a:xfrm>
            <a:custGeom>
              <a:avLst/>
              <a:gdLst/>
              <a:ahLst/>
              <a:cxnLst/>
              <a:rect l="l" t="t" r="r" b="b"/>
              <a:pathLst>
                <a:path w="2469893" h="2821327">
                  <a:moveTo>
                    <a:pt x="0" y="0"/>
                  </a:moveTo>
                  <a:lnTo>
                    <a:pt x="2469893" y="0"/>
                  </a:lnTo>
                  <a:lnTo>
                    <a:pt x="2469893" y="2821327"/>
                  </a:lnTo>
                  <a:lnTo>
                    <a:pt x="0" y="2821327"/>
                  </a:lnTo>
                  <a:close/>
                </a:path>
              </a:pathLst>
            </a:custGeom>
            <a:solidFill>
              <a:srgbClr val="FFF6E3"/>
            </a:solidFill>
          </p:spPr>
        </p:sp>
        <p:sp>
          <p:nvSpPr>
            <p:cNvPr id="4" name="TextBox 4"/>
            <p:cNvSpPr txBox="1"/>
            <p:nvPr/>
          </p:nvSpPr>
          <p:spPr>
            <a:xfrm>
              <a:off x="0" y="-38100"/>
              <a:ext cx="2469893" cy="2859427"/>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7" name="TextBox 7"/>
          <p:cNvSpPr txBox="1"/>
          <p:nvPr/>
        </p:nvSpPr>
        <p:spPr>
          <a:xfrm>
            <a:off x="11229714" y="6478281"/>
            <a:ext cx="4226126" cy="1142557"/>
          </a:xfrm>
          <a:prstGeom prst="rect">
            <a:avLst/>
          </a:prstGeom>
        </p:spPr>
        <p:txBody>
          <a:bodyPr lIns="0" tIns="0" rIns="0" bIns="0" rtlCol="0" anchor="t">
            <a:spAutoFit/>
          </a:bodyPr>
          <a:lstStyle/>
          <a:p>
            <a:pPr>
              <a:lnSpc>
                <a:spcPts val="2999"/>
              </a:lnSpc>
            </a:pPr>
            <a:r>
              <a:rPr lang="en-IN" sz="2800" b="0" i="0" dirty="0">
                <a:solidFill>
                  <a:srgbClr val="2A2A2A"/>
                </a:solidFill>
                <a:effectLst/>
                <a:latin typeface="Candara" panose="020E0502030303020204" pitchFamily="34" charset="0"/>
              </a:rPr>
              <a:t>  Instagram</a:t>
            </a:r>
          </a:p>
          <a:p>
            <a:pPr>
              <a:lnSpc>
                <a:spcPts val="2999"/>
              </a:lnSpc>
            </a:pPr>
            <a:endParaRPr lang="en-IN" sz="2800" b="0" i="0" dirty="0">
              <a:solidFill>
                <a:srgbClr val="2A2A2A"/>
              </a:solidFill>
              <a:effectLst/>
              <a:latin typeface="Candara" panose="020E0502030303020204" pitchFamily="34" charset="0"/>
            </a:endParaRPr>
          </a:p>
          <a:p>
            <a:pPr>
              <a:lnSpc>
                <a:spcPts val="2999"/>
              </a:lnSpc>
            </a:pPr>
            <a:endParaRPr lang="en-US" sz="2499" dirty="0">
              <a:solidFill>
                <a:srgbClr val="000000"/>
              </a:solidFill>
              <a:latin typeface="Candara" panose="020E0502030303020204" pitchFamily="34" charset="0"/>
            </a:endParaRPr>
          </a:p>
        </p:txBody>
      </p:sp>
      <p:sp>
        <p:nvSpPr>
          <p:cNvPr id="8" name="TextBox 8"/>
          <p:cNvSpPr txBox="1"/>
          <p:nvPr/>
        </p:nvSpPr>
        <p:spPr>
          <a:xfrm>
            <a:off x="9835687" y="6363981"/>
            <a:ext cx="1394026" cy="597087"/>
          </a:xfrm>
          <a:prstGeom prst="rect">
            <a:avLst/>
          </a:prstGeom>
        </p:spPr>
        <p:txBody>
          <a:bodyPr lIns="0" tIns="0" rIns="0" bIns="0" rtlCol="0" anchor="t">
            <a:spAutoFit/>
          </a:bodyPr>
          <a:lstStyle/>
          <a:p>
            <a:pPr algn="ctr">
              <a:lnSpc>
                <a:spcPts val="4799"/>
              </a:lnSpc>
            </a:pPr>
            <a:r>
              <a:rPr lang="en-US" sz="3999" dirty="0">
                <a:solidFill>
                  <a:srgbClr val="000000"/>
                </a:solidFill>
                <a:latin typeface="Candara" panose="020E0502030303020204" pitchFamily="34" charset="0"/>
              </a:rPr>
              <a:t>06</a:t>
            </a:r>
          </a:p>
        </p:txBody>
      </p:sp>
      <p:sp>
        <p:nvSpPr>
          <p:cNvPr id="9" name="TextBox 9"/>
          <p:cNvSpPr txBox="1"/>
          <p:nvPr/>
        </p:nvSpPr>
        <p:spPr>
          <a:xfrm>
            <a:off x="9835687" y="1295586"/>
            <a:ext cx="1394026" cy="597087"/>
          </a:xfrm>
          <a:prstGeom prst="rect">
            <a:avLst/>
          </a:prstGeom>
        </p:spPr>
        <p:txBody>
          <a:bodyPr lIns="0" tIns="0" rIns="0" bIns="0" rtlCol="0" anchor="t">
            <a:spAutoFit/>
          </a:bodyPr>
          <a:lstStyle/>
          <a:p>
            <a:pPr algn="ctr">
              <a:lnSpc>
                <a:spcPts val="4799"/>
              </a:lnSpc>
            </a:pPr>
            <a:r>
              <a:rPr lang="en-US" sz="3999" dirty="0">
                <a:solidFill>
                  <a:srgbClr val="000000"/>
                </a:solidFill>
                <a:latin typeface="Candara" panose="020E0502030303020204" pitchFamily="34" charset="0"/>
              </a:rPr>
              <a:t>01</a:t>
            </a:r>
          </a:p>
        </p:txBody>
      </p:sp>
      <p:sp>
        <p:nvSpPr>
          <p:cNvPr id="10" name="TextBox 10"/>
          <p:cNvSpPr txBox="1"/>
          <p:nvPr/>
        </p:nvSpPr>
        <p:spPr>
          <a:xfrm>
            <a:off x="11229714" y="1409886"/>
            <a:ext cx="4226126" cy="757836"/>
          </a:xfrm>
          <a:prstGeom prst="rect">
            <a:avLst/>
          </a:prstGeom>
        </p:spPr>
        <p:txBody>
          <a:bodyPr lIns="0" tIns="0" rIns="0" bIns="0" rtlCol="0" anchor="t">
            <a:spAutoFit/>
          </a:bodyPr>
          <a:lstStyle/>
          <a:p>
            <a:pPr>
              <a:lnSpc>
                <a:spcPts val="2999"/>
              </a:lnSpc>
            </a:pPr>
            <a:r>
              <a:rPr lang="en-IN" sz="2800" b="0" i="0" dirty="0">
                <a:solidFill>
                  <a:srgbClr val="2A2A2A"/>
                </a:solidFill>
                <a:effectLst/>
                <a:latin typeface="Candara" panose="020E0502030303020204" pitchFamily="34" charset="0"/>
              </a:rPr>
              <a:t>Google</a:t>
            </a:r>
          </a:p>
          <a:p>
            <a:pPr>
              <a:lnSpc>
                <a:spcPts val="2999"/>
              </a:lnSpc>
            </a:pPr>
            <a:endParaRPr lang="en-US" sz="2499" dirty="0">
              <a:solidFill>
                <a:srgbClr val="000000"/>
              </a:solidFill>
              <a:latin typeface="Candara" panose="020E0502030303020204" pitchFamily="34" charset="0"/>
            </a:endParaRPr>
          </a:p>
        </p:txBody>
      </p:sp>
      <p:sp>
        <p:nvSpPr>
          <p:cNvPr id="11" name="TextBox 11"/>
          <p:cNvSpPr txBox="1"/>
          <p:nvPr/>
        </p:nvSpPr>
        <p:spPr>
          <a:xfrm>
            <a:off x="9835687" y="2309265"/>
            <a:ext cx="1394026" cy="597087"/>
          </a:xfrm>
          <a:prstGeom prst="rect">
            <a:avLst/>
          </a:prstGeom>
        </p:spPr>
        <p:txBody>
          <a:bodyPr lIns="0" tIns="0" rIns="0" bIns="0" rtlCol="0" anchor="t">
            <a:spAutoFit/>
          </a:bodyPr>
          <a:lstStyle/>
          <a:p>
            <a:pPr algn="ctr">
              <a:lnSpc>
                <a:spcPts val="4799"/>
              </a:lnSpc>
            </a:pPr>
            <a:r>
              <a:rPr lang="en-US" sz="3999" dirty="0">
                <a:solidFill>
                  <a:srgbClr val="000000"/>
                </a:solidFill>
                <a:latin typeface="Candara" panose="020E0502030303020204" pitchFamily="34" charset="0"/>
              </a:rPr>
              <a:t>02</a:t>
            </a:r>
          </a:p>
        </p:txBody>
      </p:sp>
      <p:sp>
        <p:nvSpPr>
          <p:cNvPr id="12" name="TextBox 12"/>
          <p:cNvSpPr txBox="1"/>
          <p:nvPr/>
        </p:nvSpPr>
        <p:spPr>
          <a:xfrm>
            <a:off x="11229714" y="2423565"/>
            <a:ext cx="4226126" cy="757836"/>
          </a:xfrm>
          <a:prstGeom prst="rect">
            <a:avLst/>
          </a:prstGeom>
        </p:spPr>
        <p:txBody>
          <a:bodyPr lIns="0" tIns="0" rIns="0" bIns="0" rtlCol="0" anchor="t">
            <a:spAutoFit/>
          </a:bodyPr>
          <a:lstStyle/>
          <a:p>
            <a:pPr>
              <a:lnSpc>
                <a:spcPts val="2999"/>
              </a:lnSpc>
            </a:pPr>
            <a:r>
              <a:rPr lang="en-IN" sz="2800" b="0" i="0" dirty="0">
                <a:solidFill>
                  <a:srgbClr val="2A2A2A"/>
                </a:solidFill>
                <a:effectLst/>
                <a:latin typeface="Candara" panose="020E0502030303020204" pitchFamily="34" charset="0"/>
              </a:rPr>
              <a:t>Netflix</a:t>
            </a:r>
          </a:p>
          <a:p>
            <a:pPr>
              <a:lnSpc>
                <a:spcPts val="2999"/>
              </a:lnSpc>
            </a:pPr>
            <a:endParaRPr lang="en-US" sz="2499" dirty="0">
              <a:solidFill>
                <a:srgbClr val="000000"/>
              </a:solidFill>
              <a:latin typeface="Candara" panose="020E0502030303020204" pitchFamily="34" charset="0"/>
            </a:endParaRPr>
          </a:p>
        </p:txBody>
      </p:sp>
      <p:sp>
        <p:nvSpPr>
          <p:cNvPr id="13" name="TextBox 13"/>
          <p:cNvSpPr txBox="1"/>
          <p:nvPr/>
        </p:nvSpPr>
        <p:spPr>
          <a:xfrm>
            <a:off x="9835687" y="3322944"/>
            <a:ext cx="1394026" cy="597087"/>
          </a:xfrm>
          <a:prstGeom prst="rect">
            <a:avLst/>
          </a:prstGeom>
        </p:spPr>
        <p:txBody>
          <a:bodyPr lIns="0" tIns="0" rIns="0" bIns="0" rtlCol="0" anchor="t">
            <a:spAutoFit/>
          </a:bodyPr>
          <a:lstStyle/>
          <a:p>
            <a:pPr algn="ctr">
              <a:lnSpc>
                <a:spcPts val="4799"/>
              </a:lnSpc>
            </a:pPr>
            <a:r>
              <a:rPr lang="en-US" sz="3999" dirty="0">
                <a:solidFill>
                  <a:srgbClr val="000000"/>
                </a:solidFill>
                <a:latin typeface="Candara" panose="020E0502030303020204" pitchFamily="34" charset="0"/>
              </a:rPr>
              <a:t>03</a:t>
            </a:r>
          </a:p>
        </p:txBody>
      </p:sp>
      <p:sp>
        <p:nvSpPr>
          <p:cNvPr id="14" name="TextBox 14"/>
          <p:cNvSpPr txBox="1"/>
          <p:nvPr/>
        </p:nvSpPr>
        <p:spPr>
          <a:xfrm>
            <a:off x="11229714" y="3437244"/>
            <a:ext cx="4226126" cy="1142557"/>
          </a:xfrm>
          <a:prstGeom prst="rect">
            <a:avLst/>
          </a:prstGeom>
        </p:spPr>
        <p:txBody>
          <a:bodyPr lIns="0" tIns="0" rIns="0" bIns="0" rtlCol="0" anchor="t">
            <a:spAutoFit/>
          </a:bodyPr>
          <a:lstStyle/>
          <a:p>
            <a:pPr>
              <a:lnSpc>
                <a:spcPts val="2999"/>
              </a:lnSpc>
            </a:pPr>
            <a:r>
              <a:rPr lang="en-IN" sz="2800" b="0" i="0" dirty="0">
                <a:solidFill>
                  <a:srgbClr val="2A2A2A"/>
                </a:solidFill>
                <a:effectLst/>
                <a:latin typeface="Candara" panose="020E0502030303020204" pitchFamily="34" charset="0"/>
              </a:rPr>
              <a:t>PayPal</a:t>
            </a:r>
          </a:p>
          <a:p>
            <a:pPr>
              <a:lnSpc>
                <a:spcPts val="2999"/>
              </a:lnSpc>
            </a:pPr>
            <a:endParaRPr lang="en-IN" sz="2800" b="0" i="0" dirty="0">
              <a:solidFill>
                <a:srgbClr val="2A2A2A"/>
              </a:solidFill>
              <a:effectLst/>
              <a:latin typeface="Candara" panose="020E0502030303020204" pitchFamily="34" charset="0"/>
            </a:endParaRPr>
          </a:p>
          <a:p>
            <a:pPr>
              <a:lnSpc>
                <a:spcPts val="2999"/>
              </a:lnSpc>
            </a:pPr>
            <a:endParaRPr lang="en-US" sz="2499" dirty="0">
              <a:solidFill>
                <a:srgbClr val="000000"/>
              </a:solidFill>
              <a:latin typeface="Candara" panose="020E0502030303020204" pitchFamily="34" charset="0"/>
            </a:endParaRPr>
          </a:p>
        </p:txBody>
      </p:sp>
      <p:sp>
        <p:nvSpPr>
          <p:cNvPr id="15" name="TextBox 15"/>
          <p:cNvSpPr txBox="1"/>
          <p:nvPr/>
        </p:nvSpPr>
        <p:spPr>
          <a:xfrm>
            <a:off x="9835687" y="4336623"/>
            <a:ext cx="1394026" cy="597087"/>
          </a:xfrm>
          <a:prstGeom prst="rect">
            <a:avLst/>
          </a:prstGeom>
        </p:spPr>
        <p:txBody>
          <a:bodyPr lIns="0" tIns="0" rIns="0" bIns="0" rtlCol="0" anchor="t">
            <a:spAutoFit/>
          </a:bodyPr>
          <a:lstStyle/>
          <a:p>
            <a:pPr algn="ctr">
              <a:lnSpc>
                <a:spcPts val="4799"/>
              </a:lnSpc>
            </a:pPr>
            <a:r>
              <a:rPr lang="en-US" sz="3999" dirty="0">
                <a:solidFill>
                  <a:srgbClr val="000000"/>
                </a:solidFill>
                <a:latin typeface="Candara" panose="020E0502030303020204" pitchFamily="34" charset="0"/>
              </a:rPr>
              <a:t>04</a:t>
            </a:r>
          </a:p>
        </p:txBody>
      </p:sp>
      <p:sp>
        <p:nvSpPr>
          <p:cNvPr id="16" name="TextBox 16"/>
          <p:cNvSpPr txBox="1"/>
          <p:nvPr/>
        </p:nvSpPr>
        <p:spPr>
          <a:xfrm>
            <a:off x="11229714" y="4450923"/>
            <a:ext cx="4226126" cy="1142557"/>
          </a:xfrm>
          <a:prstGeom prst="rect">
            <a:avLst/>
          </a:prstGeom>
        </p:spPr>
        <p:txBody>
          <a:bodyPr lIns="0" tIns="0" rIns="0" bIns="0" rtlCol="0" anchor="t">
            <a:spAutoFit/>
          </a:bodyPr>
          <a:lstStyle/>
          <a:p>
            <a:pPr>
              <a:lnSpc>
                <a:spcPts val="2999"/>
              </a:lnSpc>
            </a:pPr>
            <a:r>
              <a:rPr lang="en-IN" sz="2800" b="0" i="0" dirty="0">
                <a:solidFill>
                  <a:srgbClr val="2A2A2A"/>
                </a:solidFill>
                <a:effectLst/>
                <a:latin typeface="Candara" panose="020E0502030303020204" pitchFamily="34" charset="0"/>
              </a:rPr>
              <a:t> NASA</a:t>
            </a:r>
          </a:p>
          <a:p>
            <a:pPr>
              <a:lnSpc>
                <a:spcPts val="2999"/>
              </a:lnSpc>
            </a:pPr>
            <a:endParaRPr lang="en-IN" sz="2800" b="0" i="0" dirty="0">
              <a:solidFill>
                <a:srgbClr val="2A2A2A"/>
              </a:solidFill>
              <a:effectLst/>
              <a:latin typeface="Candara" panose="020E0502030303020204" pitchFamily="34" charset="0"/>
            </a:endParaRPr>
          </a:p>
          <a:p>
            <a:pPr>
              <a:lnSpc>
                <a:spcPts val="2999"/>
              </a:lnSpc>
            </a:pPr>
            <a:endParaRPr lang="en-US" sz="2499" dirty="0">
              <a:solidFill>
                <a:srgbClr val="000000"/>
              </a:solidFill>
              <a:latin typeface="Candara" panose="020E0502030303020204" pitchFamily="34" charset="0"/>
            </a:endParaRPr>
          </a:p>
        </p:txBody>
      </p:sp>
      <p:sp>
        <p:nvSpPr>
          <p:cNvPr id="17" name="TextBox 17"/>
          <p:cNvSpPr txBox="1"/>
          <p:nvPr/>
        </p:nvSpPr>
        <p:spPr>
          <a:xfrm>
            <a:off x="9835687" y="5350302"/>
            <a:ext cx="1394026" cy="597087"/>
          </a:xfrm>
          <a:prstGeom prst="rect">
            <a:avLst/>
          </a:prstGeom>
        </p:spPr>
        <p:txBody>
          <a:bodyPr lIns="0" tIns="0" rIns="0" bIns="0" rtlCol="0" anchor="t">
            <a:spAutoFit/>
          </a:bodyPr>
          <a:lstStyle/>
          <a:p>
            <a:pPr algn="ctr">
              <a:lnSpc>
                <a:spcPts val="4799"/>
              </a:lnSpc>
            </a:pPr>
            <a:r>
              <a:rPr lang="en-US" sz="3999" dirty="0">
                <a:solidFill>
                  <a:srgbClr val="000000"/>
                </a:solidFill>
                <a:latin typeface="Candara" panose="020E0502030303020204" pitchFamily="34" charset="0"/>
              </a:rPr>
              <a:t>05</a:t>
            </a:r>
          </a:p>
        </p:txBody>
      </p:sp>
      <p:sp>
        <p:nvSpPr>
          <p:cNvPr id="18" name="TextBox 18"/>
          <p:cNvSpPr txBox="1"/>
          <p:nvPr/>
        </p:nvSpPr>
        <p:spPr>
          <a:xfrm>
            <a:off x="11229714" y="5464602"/>
            <a:ext cx="4226126" cy="757836"/>
          </a:xfrm>
          <a:prstGeom prst="rect">
            <a:avLst/>
          </a:prstGeom>
        </p:spPr>
        <p:txBody>
          <a:bodyPr lIns="0" tIns="0" rIns="0" bIns="0" rtlCol="0" anchor="t">
            <a:spAutoFit/>
          </a:bodyPr>
          <a:lstStyle/>
          <a:p>
            <a:pPr>
              <a:lnSpc>
                <a:spcPts val="2999"/>
              </a:lnSpc>
            </a:pPr>
            <a:r>
              <a:rPr lang="en-IN" sz="2800" b="0" i="0" dirty="0">
                <a:solidFill>
                  <a:srgbClr val="2A2A2A"/>
                </a:solidFill>
                <a:effectLst/>
                <a:latin typeface="Candara" panose="020E0502030303020204" pitchFamily="34" charset="0"/>
              </a:rPr>
              <a:t>Amazon</a:t>
            </a:r>
          </a:p>
          <a:p>
            <a:pPr>
              <a:lnSpc>
                <a:spcPts val="2999"/>
              </a:lnSpc>
            </a:pPr>
            <a:endParaRPr lang="en-US" sz="2499" dirty="0">
              <a:solidFill>
                <a:srgbClr val="000000"/>
              </a:solidFill>
              <a:latin typeface="Candara" panose="020E0502030303020204" pitchFamily="34" charset="0"/>
            </a:endParaRPr>
          </a:p>
        </p:txBody>
      </p:sp>
      <p:sp>
        <p:nvSpPr>
          <p:cNvPr id="19" name="TextBox 19"/>
          <p:cNvSpPr txBox="1"/>
          <p:nvPr/>
        </p:nvSpPr>
        <p:spPr>
          <a:xfrm>
            <a:off x="9835687" y="8391339"/>
            <a:ext cx="1394026" cy="1212640"/>
          </a:xfrm>
          <a:prstGeom prst="rect">
            <a:avLst/>
          </a:prstGeom>
        </p:spPr>
        <p:txBody>
          <a:bodyPr lIns="0" tIns="0" rIns="0" bIns="0" rtlCol="0" anchor="t">
            <a:spAutoFit/>
          </a:bodyPr>
          <a:lstStyle/>
          <a:p>
            <a:pPr algn="ctr">
              <a:lnSpc>
                <a:spcPts val="4799"/>
              </a:lnSpc>
            </a:pPr>
            <a:r>
              <a:rPr lang="en-US" sz="3999" dirty="0">
                <a:solidFill>
                  <a:srgbClr val="000000"/>
                </a:solidFill>
                <a:latin typeface="Candara" panose="020E0502030303020204" pitchFamily="34" charset="0"/>
              </a:rPr>
              <a:t>08</a:t>
            </a:r>
          </a:p>
          <a:p>
            <a:pPr algn="ctr">
              <a:lnSpc>
                <a:spcPts val="4799"/>
              </a:lnSpc>
            </a:pPr>
            <a:endParaRPr lang="en-US" sz="3999" dirty="0">
              <a:solidFill>
                <a:srgbClr val="000000"/>
              </a:solidFill>
              <a:latin typeface="Candara" panose="020E0502030303020204" pitchFamily="34" charset="0"/>
            </a:endParaRPr>
          </a:p>
        </p:txBody>
      </p:sp>
      <p:sp>
        <p:nvSpPr>
          <p:cNvPr id="20" name="TextBox 20"/>
          <p:cNvSpPr txBox="1"/>
          <p:nvPr/>
        </p:nvSpPr>
        <p:spPr>
          <a:xfrm>
            <a:off x="11229714" y="8505639"/>
            <a:ext cx="4226126" cy="757836"/>
          </a:xfrm>
          <a:prstGeom prst="rect">
            <a:avLst/>
          </a:prstGeom>
        </p:spPr>
        <p:txBody>
          <a:bodyPr lIns="0" tIns="0" rIns="0" bIns="0" rtlCol="0" anchor="t">
            <a:spAutoFit/>
          </a:bodyPr>
          <a:lstStyle/>
          <a:p>
            <a:pPr>
              <a:lnSpc>
                <a:spcPts val="2999"/>
              </a:lnSpc>
            </a:pPr>
            <a:r>
              <a:rPr lang="en-IN" sz="2800" b="0" i="0" dirty="0">
                <a:solidFill>
                  <a:srgbClr val="2A2A2A"/>
                </a:solidFill>
                <a:effectLst/>
                <a:latin typeface="Candara" panose="020E0502030303020204" pitchFamily="34" charset="0"/>
              </a:rPr>
              <a:t> Facebook</a:t>
            </a:r>
          </a:p>
          <a:p>
            <a:pPr>
              <a:lnSpc>
                <a:spcPts val="2999"/>
              </a:lnSpc>
            </a:pPr>
            <a:endParaRPr lang="en-US" sz="2499" dirty="0">
              <a:solidFill>
                <a:srgbClr val="000000"/>
              </a:solidFill>
              <a:latin typeface="Candara" panose="020E0502030303020204" pitchFamily="34" charset="0"/>
            </a:endParaRPr>
          </a:p>
        </p:txBody>
      </p:sp>
      <p:sp>
        <p:nvSpPr>
          <p:cNvPr id="21" name="TextBox 21"/>
          <p:cNvSpPr txBox="1"/>
          <p:nvPr/>
        </p:nvSpPr>
        <p:spPr>
          <a:xfrm>
            <a:off x="11229714" y="7491960"/>
            <a:ext cx="4226126" cy="757836"/>
          </a:xfrm>
          <a:prstGeom prst="rect">
            <a:avLst/>
          </a:prstGeom>
        </p:spPr>
        <p:txBody>
          <a:bodyPr lIns="0" tIns="0" rIns="0" bIns="0" rtlCol="0" anchor="t">
            <a:spAutoFit/>
          </a:bodyPr>
          <a:lstStyle/>
          <a:p>
            <a:pPr>
              <a:lnSpc>
                <a:spcPts val="2999"/>
              </a:lnSpc>
            </a:pPr>
            <a:r>
              <a:rPr lang="en-IN" sz="2800" b="0" i="0" dirty="0">
                <a:solidFill>
                  <a:srgbClr val="2A2A2A"/>
                </a:solidFill>
                <a:effectLst/>
                <a:latin typeface="Candara" panose="020E0502030303020204" pitchFamily="34" charset="0"/>
              </a:rPr>
              <a:t>Spotify</a:t>
            </a:r>
          </a:p>
          <a:p>
            <a:pPr>
              <a:lnSpc>
                <a:spcPts val="2999"/>
              </a:lnSpc>
            </a:pPr>
            <a:endParaRPr lang="en-US" sz="2499" dirty="0">
              <a:solidFill>
                <a:srgbClr val="000000"/>
              </a:solidFill>
              <a:latin typeface="Candara" panose="020E0502030303020204" pitchFamily="34" charset="0"/>
            </a:endParaRPr>
          </a:p>
        </p:txBody>
      </p:sp>
      <p:sp>
        <p:nvSpPr>
          <p:cNvPr id="22" name="TextBox 22"/>
          <p:cNvSpPr txBox="1"/>
          <p:nvPr/>
        </p:nvSpPr>
        <p:spPr>
          <a:xfrm>
            <a:off x="9835687" y="7377660"/>
            <a:ext cx="1394026" cy="597087"/>
          </a:xfrm>
          <a:prstGeom prst="rect">
            <a:avLst/>
          </a:prstGeom>
        </p:spPr>
        <p:txBody>
          <a:bodyPr lIns="0" tIns="0" rIns="0" bIns="0" rtlCol="0" anchor="t">
            <a:spAutoFit/>
          </a:bodyPr>
          <a:lstStyle/>
          <a:p>
            <a:pPr algn="ctr">
              <a:lnSpc>
                <a:spcPts val="4799"/>
              </a:lnSpc>
            </a:pPr>
            <a:r>
              <a:rPr lang="en-US" sz="3999" dirty="0">
                <a:solidFill>
                  <a:srgbClr val="000000"/>
                </a:solidFill>
                <a:latin typeface="Candara" panose="020E0502030303020204" pitchFamily="34" charset="0"/>
              </a:rPr>
              <a:t>07</a:t>
            </a:r>
          </a:p>
        </p:txBody>
      </p:sp>
      <p:grpSp>
        <p:nvGrpSpPr>
          <p:cNvPr id="23" name="Group 3">
            <a:extLst>
              <a:ext uri="{FF2B5EF4-FFF2-40B4-BE49-F238E27FC236}">
                <a16:creationId xmlns:a16="http://schemas.microsoft.com/office/drawing/2014/main" id="{5E293421-A648-4BD8-AED0-29BD7EE89F8D}"/>
              </a:ext>
            </a:extLst>
          </p:cNvPr>
          <p:cNvGrpSpPr/>
          <p:nvPr/>
        </p:nvGrpSpPr>
        <p:grpSpPr>
          <a:xfrm>
            <a:off x="-2176025" y="-2896342"/>
            <a:ext cx="5996230" cy="7415829"/>
            <a:chOff x="76200" y="38100"/>
            <a:chExt cx="891051" cy="1102006"/>
          </a:xfrm>
        </p:grpSpPr>
        <p:sp>
          <p:nvSpPr>
            <p:cNvPr id="24" name="Freeform 4">
              <a:extLst>
                <a:ext uri="{FF2B5EF4-FFF2-40B4-BE49-F238E27FC236}">
                  <a16:creationId xmlns:a16="http://schemas.microsoft.com/office/drawing/2014/main" id="{A1A99516-1A79-4906-B514-D3C0972F5FEF}"/>
                </a:ext>
              </a:extLst>
            </p:cNvPr>
            <p:cNvSpPr/>
            <p:nvPr/>
          </p:nvSpPr>
          <p:spPr>
            <a:xfrm>
              <a:off x="306851" y="488088"/>
              <a:ext cx="660400" cy="652018"/>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6E3"/>
            </a:solidFill>
          </p:spPr>
          <p:txBody>
            <a:bodyPr/>
            <a:lstStyle/>
            <a:p>
              <a:endParaRPr lang="en-IN" dirty="0">
                <a:latin typeface="Candara" panose="020E0502030303020204" pitchFamily="34" charset="0"/>
              </a:endParaRPr>
            </a:p>
          </p:txBody>
        </p:sp>
        <p:sp>
          <p:nvSpPr>
            <p:cNvPr id="25" name="TextBox 5">
              <a:extLst>
                <a:ext uri="{FF2B5EF4-FFF2-40B4-BE49-F238E27FC236}">
                  <a16:creationId xmlns:a16="http://schemas.microsoft.com/office/drawing/2014/main" id="{7130D389-C8FC-48E5-A81E-E14CCC7D23CE}"/>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2290510" y="2609302"/>
            <a:ext cx="5873170" cy="4360168"/>
          </a:xfrm>
          <a:prstGeom prst="rect">
            <a:avLst/>
          </a:prstGeom>
        </p:spPr>
        <p:txBody>
          <a:bodyPr lIns="0" tIns="0" rIns="0" bIns="0" rtlCol="0" anchor="t">
            <a:spAutoFit/>
          </a:bodyPr>
          <a:lstStyle/>
          <a:p>
            <a:pPr>
              <a:lnSpc>
                <a:spcPts val="8480"/>
              </a:lnSpc>
            </a:pPr>
            <a:r>
              <a:rPr lang="en-US" sz="6000" b="1" i="0" dirty="0">
                <a:solidFill>
                  <a:srgbClr val="2A2A2A"/>
                </a:solidFill>
                <a:effectLst/>
                <a:latin typeface="Candara" panose="020E0502030303020204" pitchFamily="34" charset="0"/>
              </a:rPr>
              <a:t>Famous Tech Companies That Use PYTHON</a:t>
            </a:r>
          </a:p>
          <a:p>
            <a:pPr>
              <a:lnSpc>
                <a:spcPts val="8480"/>
              </a:lnSpc>
            </a:pPr>
            <a:endParaRPr lang="en-US" sz="8000" dirty="0">
              <a:solidFill>
                <a:srgbClr val="000000"/>
              </a:solidFill>
              <a:latin typeface="Candara" panose="020E0502030303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5078" y="-191351"/>
            <a:ext cx="18910736" cy="5094064"/>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9666011" y="2229004"/>
            <a:ext cx="6698184" cy="2180084"/>
          </a:xfrm>
          <a:prstGeom prst="rect">
            <a:avLst/>
          </a:prstGeom>
        </p:spPr>
        <p:txBody>
          <a:bodyPr lIns="0" tIns="0" rIns="0" bIns="0" rtlCol="0" anchor="t">
            <a:spAutoFit/>
          </a:bodyPr>
          <a:lstStyle/>
          <a:p>
            <a:pPr algn="ctr">
              <a:lnSpc>
                <a:spcPts val="8480"/>
              </a:lnSpc>
            </a:pPr>
            <a:r>
              <a:rPr lang="en-IN" sz="8000" b="0" i="0" dirty="0">
                <a:solidFill>
                  <a:srgbClr val="2A2A2A"/>
                </a:solidFill>
                <a:effectLst/>
                <a:latin typeface="Candara" panose="020E0502030303020204" pitchFamily="34" charset="0"/>
              </a:rPr>
              <a:t>Google</a:t>
            </a:r>
          </a:p>
          <a:p>
            <a:pPr algn="ctr">
              <a:lnSpc>
                <a:spcPts val="8480"/>
              </a:lnSpc>
            </a:pPr>
            <a:endParaRPr lang="en-US" sz="8000" dirty="0">
              <a:solidFill>
                <a:srgbClr val="000000"/>
              </a:solidFill>
              <a:latin typeface="Candara" panose="020E0502030303020204" pitchFamily="34" charset="0"/>
            </a:endParaRPr>
          </a:p>
        </p:txBody>
      </p:sp>
      <p:sp>
        <p:nvSpPr>
          <p:cNvPr id="6" name="TextBox 6"/>
          <p:cNvSpPr txBox="1"/>
          <p:nvPr/>
        </p:nvSpPr>
        <p:spPr>
          <a:xfrm>
            <a:off x="1483426" y="6427274"/>
            <a:ext cx="15855537" cy="2517356"/>
          </a:xfrm>
          <a:prstGeom prst="rect">
            <a:avLst/>
          </a:prstGeom>
        </p:spPr>
        <p:txBody>
          <a:bodyPr wrap="square" lIns="0" tIns="0" rIns="0" bIns="0" rtlCol="0" anchor="t">
            <a:spAutoFit/>
          </a:bodyPr>
          <a:lstStyle/>
          <a:p>
            <a:pPr marL="457200" indent="-457200" algn="l">
              <a:buFont typeface="Wingdings" panose="05000000000000000000" pitchFamily="2" charset="2"/>
              <a:buChar char="§"/>
            </a:pPr>
            <a:r>
              <a:rPr lang="en-US" sz="2800" dirty="0">
                <a:solidFill>
                  <a:srgbClr val="222222"/>
                </a:solidFill>
                <a:latin typeface="Candara" panose="020E0502030303020204" pitchFamily="34" charset="0"/>
              </a:rPr>
              <a:t>A well-known digital company worldwide, well recognized for its involvement in various online services such as Android, Search, Stadia, YouTube, and others.</a:t>
            </a:r>
          </a:p>
          <a:p>
            <a:pPr marL="457200" indent="-457200" algn="l">
              <a:buFont typeface="Wingdings" panose="05000000000000000000" pitchFamily="2" charset="2"/>
              <a:buChar char="§"/>
            </a:pPr>
            <a:r>
              <a:rPr lang="en-US" sz="2800" dirty="0">
                <a:solidFill>
                  <a:srgbClr val="222222"/>
                </a:solidFill>
                <a:latin typeface="Candara" panose="020E0502030303020204" pitchFamily="34" charset="0"/>
              </a:rPr>
              <a:t>Google is one of the most well-known tech giants using Python, having used it since its inception and continuing to do so due to its comparatively easy maintenance and simple nature, allowing for rapid deployment in various sectors.</a:t>
            </a:r>
          </a:p>
          <a:p>
            <a:pPr algn="ctr">
              <a:lnSpc>
                <a:spcPts val="2800"/>
              </a:lnSpc>
            </a:pPr>
            <a:r>
              <a:rPr lang="en-US" sz="2800" dirty="0">
                <a:solidFill>
                  <a:srgbClr val="222222"/>
                </a:solidFill>
                <a:latin typeface="Candara" panose="020E0502030303020204" pitchFamily="34" charset="0"/>
              </a:rPr>
              <a:t>. </a:t>
            </a:r>
          </a:p>
        </p:txBody>
      </p:sp>
      <p:grpSp>
        <p:nvGrpSpPr>
          <p:cNvPr id="7" name="Group 7"/>
          <p:cNvGrpSpPr/>
          <p:nvPr/>
        </p:nvGrpSpPr>
        <p:grpSpPr>
          <a:xfrm>
            <a:off x="1268237" y="326741"/>
            <a:ext cx="7660861" cy="3917910"/>
            <a:chOff x="0" y="0"/>
            <a:chExt cx="1938364" cy="991316"/>
          </a:xfrm>
        </p:grpSpPr>
        <p:sp>
          <p:nvSpPr>
            <p:cNvPr id="8" name="Freeform 8"/>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9" name="TextBox 9"/>
            <p:cNvSpPr txBox="1"/>
            <p:nvPr/>
          </p:nvSpPr>
          <p:spPr>
            <a:xfrm>
              <a:off x="0" y="-38100"/>
              <a:ext cx="1938364" cy="1029416"/>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pic>
        <p:nvPicPr>
          <p:cNvPr id="11" name="Picture 10">
            <a:extLst>
              <a:ext uri="{FF2B5EF4-FFF2-40B4-BE49-F238E27FC236}">
                <a16:creationId xmlns:a16="http://schemas.microsoft.com/office/drawing/2014/main" id="{AAC3FAF0-A352-4138-BB0C-7B3488FFB7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9384" y="656473"/>
            <a:ext cx="7138565" cy="333901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5078" y="-191351"/>
            <a:ext cx="18910736" cy="5094064"/>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9666011" y="2229004"/>
            <a:ext cx="6698184" cy="2180084"/>
          </a:xfrm>
          <a:prstGeom prst="rect">
            <a:avLst/>
          </a:prstGeom>
        </p:spPr>
        <p:txBody>
          <a:bodyPr lIns="0" tIns="0" rIns="0" bIns="0" rtlCol="0" anchor="t">
            <a:spAutoFit/>
          </a:bodyPr>
          <a:lstStyle/>
          <a:p>
            <a:pPr algn="ctr">
              <a:lnSpc>
                <a:spcPts val="8480"/>
              </a:lnSpc>
            </a:pPr>
            <a:r>
              <a:rPr lang="en-IN" sz="8000" b="0" i="0" dirty="0">
                <a:solidFill>
                  <a:srgbClr val="2A2A2A"/>
                </a:solidFill>
                <a:effectLst/>
                <a:latin typeface="Candara" panose="020E0502030303020204" pitchFamily="34" charset="0"/>
              </a:rPr>
              <a:t>Netflix</a:t>
            </a:r>
          </a:p>
          <a:p>
            <a:pPr algn="ctr">
              <a:lnSpc>
                <a:spcPts val="8480"/>
              </a:lnSpc>
            </a:pPr>
            <a:endParaRPr lang="en-US" sz="8000" dirty="0">
              <a:solidFill>
                <a:srgbClr val="000000"/>
              </a:solidFill>
              <a:latin typeface="Candara" panose="020E0502030303020204" pitchFamily="34" charset="0"/>
            </a:endParaRPr>
          </a:p>
        </p:txBody>
      </p:sp>
      <p:sp>
        <p:nvSpPr>
          <p:cNvPr id="6" name="TextBox 6"/>
          <p:cNvSpPr txBox="1"/>
          <p:nvPr/>
        </p:nvSpPr>
        <p:spPr>
          <a:xfrm>
            <a:off x="1483426" y="5633503"/>
            <a:ext cx="15855537" cy="3810017"/>
          </a:xfrm>
          <a:prstGeom prst="rect">
            <a:avLst/>
          </a:prstGeom>
        </p:spPr>
        <p:txBody>
          <a:bodyPr wrap="square" lIns="0" tIns="0" rIns="0" bIns="0" rtlCol="0" anchor="t">
            <a:spAutoFit/>
          </a:bodyPr>
          <a:lstStyle/>
          <a:p>
            <a:pPr marL="457200" indent="-457200" algn="l">
              <a:buFont typeface="Wingdings" panose="05000000000000000000" pitchFamily="2" charset="2"/>
              <a:buChar char="§"/>
            </a:pPr>
            <a:r>
              <a:rPr lang="en-US" sz="2800" b="0" i="0" dirty="0">
                <a:solidFill>
                  <a:srgbClr val="707070"/>
                </a:solidFill>
                <a:effectLst/>
                <a:latin typeface="Candara" panose="020E0502030303020204" pitchFamily="34" charset="0"/>
              </a:rPr>
              <a:t>an excellent example of a firm that picked Python programming because of the vast ecosystem of tools that keep their system running. The company’s primary source of revenue is subscriptions to its streaming service.</a:t>
            </a:r>
          </a:p>
          <a:p>
            <a:pPr marL="457200" indent="-457200" algn="l">
              <a:buFont typeface="Wingdings" panose="05000000000000000000" pitchFamily="2" charset="2"/>
              <a:buChar char="§"/>
            </a:pPr>
            <a:r>
              <a:rPr lang="en-US" sz="2800" b="0" i="0" dirty="0">
                <a:solidFill>
                  <a:srgbClr val="707070"/>
                </a:solidFill>
                <a:effectLst/>
                <a:latin typeface="Candara" panose="020E0502030303020204" pitchFamily="34" charset="0"/>
              </a:rPr>
              <a:t>This service offers internet streaming of television shows and films, including in-house productions. One of the dynamic software used by the organization to reinforce the structure’s security, evaluate data reports, and generate alerts is created in Python.</a:t>
            </a:r>
          </a:p>
          <a:p>
            <a:pPr marL="457200" indent="-457200" algn="l">
              <a:buFont typeface="Wingdings" panose="05000000000000000000" pitchFamily="2" charset="2"/>
              <a:buChar char="§"/>
            </a:pPr>
            <a:r>
              <a:rPr lang="en-US" sz="2800" b="0" i="0" dirty="0">
                <a:solidFill>
                  <a:srgbClr val="707070"/>
                </a:solidFill>
                <a:effectLst/>
                <a:latin typeface="Candara" panose="020E0502030303020204" pitchFamily="34" charset="0"/>
              </a:rPr>
              <a:t>Netflix uses Python to provide machine learning capabilities that examine movies, improve streaming, and extract images to display thumbnails. Python is used throughout the system.</a:t>
            </a:r>
          </a:p>
          <a:p>
            <a:pPr marL="457200" indent="-457200" algn="ctr">
              <a:lnSpc>
                <a:spcPts val="2800"/>
              </a:lnSpc>
              <a:buFont typeface="Wingdings" panose="05000000000000000000" pitchFamily="2" charset="2"/>
              <a:buChar char="§"/>
            </a:pPr>
            <a:r>
              <a:rPr lang="en-US" sz="2800" dirty="0">
                <a:solidFill>
                  <a:srgbClr val="222222"/>
                </a:solidFill>
                <a:latin typeface="Candara" panose="020E0502030303020204" pitchFamily="34" charset="0"/>
              </a:rPr>
              <a:t>. </a:t>
            </a:r>
          </a:p>
        </p:txBody>
      </p:sp>
      <p:grpSp>
        <p:nvGrpSpPr>
          <p:cNvPr id="7" name="Group 7"/>
          <p:cNvGrpSpPr/>
          <p:nvPr/>
        </p:nvGrpSpPr>
        <p:grpSpPr>
          <a:xfrm>
            <a:off x="1268237" y="326741"/>
            <a:ext cx="7660861" cy="3917910"/>
            <a:chOff x="0" y="0"/>
            <a:chExt cx="1938364" cy="991316"/>
          </a:xfrm>
        </p:grpSpPr>
        <p:sp>
          <p:nvSpPr>
            <p:cNvPr id="8" name="Freeform 8"/>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9" name="TextBox 9"/>
            <p:cNvSpPr txBox="1"/>
            <p:nvPr/>
          </p:nvSpPr>
          <p:spPr>
            <a:xfrm>
              <a:off x="0" y="-38100"/>
              <a:ext cx="1938364" cy="1029416"/>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pic>
        <p:nvPicPr>
          <p:cNvPr id="11" name="Picture 10">
            <a:extLst>
              <a:ext uri="{FF2B5EF4-FFF2-40B4-BE49-F238E27FC236}">
                <a16:creationId xmlns:a16="http://schemas.microsoft.com/office/drawing/2014/main" id="{C0BEC0B4-C12D-4C37-B30C-6B96EEC4A1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1091" y="647700"/>
            <a:ext cx="6935152" cy="3291060"/>
          </a:xfrm>
          <a:prstGeom prst="rect">
            <a:avLst/>
          </a:prstGeom>
        </p:spPr>
      </p:pic>
    </p:spTree>
    <p:extLst>
      <p:ext uri="{BB962C8B-B14F-4D97-AF65-F5344CB8AC3E}">
        <p14:creationId xmlns:p14="http://schemas.microsoft.com/office/powerpoint/2010/main" val="38738645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11368" y="-154987"/>
            <a:ext cx="18910736" cy="5094064"/>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9666011" y="2229004"/>
            <a:ext cx="6698184" cy="1110625"/>
          </a:xfrm>
          <a:prstGeom prst="rect">
            <a:avLst/>
          </a:prstGeom>
        </p:spPr>
        <p:txBody>
          <a:bodyPr lIns="0" tIns="0" rIns="0" bIns="0" rtlCol="0" anchor="t">
            <a:spAutoFit/>
          </a:bodyPr>
          <a:lstStyle/>
          <a:p>
            <a:pPr algn="ctr">
              <a:lnSpc>
                <a:spcPts val="8480"/>
              </a:lnSpc>
            </a:pPr>
            <a:r>
              <a:rPr lang="en-US" sz="8000" dirty="0">
                <a:solidFill>
                  <a:srgbClr val="2A2A2A"/>
                </a:solidFill>
                <a:latin typeface="Candara" panose="020E0502030303020204" pitchFamily="34" charset="0"/>
              </a:rPr>
              <a:t>Nasa</a:t>
            </a:r>
          </a:p>
        </p:txBody>
      </p:sp>
      <p:sp>
        <p:nvSpPr>
          <p:cNvPr id="6" name="TextBox 6"/>
          <p:cNvSpPr txBox="1"/>
          <p:nvPr/>
        </p:nvSpPr>
        <p:spPr>
          <a:xfrm>
            <a:off x="1483426" y="5633503"/>
            <a:ext cx="15855537" cy="2948243"/>
          </a:xfrm>
          <a:prstGeom prst="rect">
            <a:avLst/>
          </a:prstGeom>
        </p:spPr>
        <p:txBody>
          <a:bodyPr wrap="square" lIns="0" tIns="0" rIns="0" bIns="0" rtlCol="0" anchor="t">
            <a:spAutoFit/>
          </a:bodyPr>
          <a:lstStyle/>
          <a:p>
            <a:pPr algn="l"/>
            <a:r>
              <a:rPr lang="en-US" sz="2800" b="0" i="0" dirty="0">
                <a:solidFill>
                  <a:srgbClr val="707070"/>
                </a:solidFill>
                <a:effectLst/>
                <a:highlight>
                  <a:srgbClr val="FFFFFF"/>
                </a:highlight>
                <a:latin typeface="Candara" panose="020E0502030303020204" pitchFamily="34" charset="0"/>
              </a:rPr>
              <a:t>It may be difficult to believe that </a:t>
            </a:r>
            <a:r>
              <a:rPr lang="en-US" sz="2800" b="0" i="0" u="sng" dirty="0">
                <a:solidFill>
                  <a:srgbClr val="0000EE"/>
                </a:solidFill>
                <a:effectLst/>
                <a:highlight>
                  <a:srgbClr val="FFFFFF"/>
                </a:highlight>
                <a:latin typeface="Candara" panose="020E0502030303020204" pitchFamily="34" charset="0"/>
                <a:hlinkClick r:id="rId2"/>
              </a:rPr>
              <a:t>NASA</a:t>
            </a:r>
            <a:r>
              <a:rPr lang="en-US" sz="2800" b="0" i="0" dirty="0">
                <a:solidFill>
                  <a:srgbClr val="707070"/>
                </a:solidFill>
                <a:effectLst/>
                <a:highlight>
                  <a:srgbClr val="FFFFFF"/>
                </a:highlight>
                <a:latin typeface="Candara" panose="020E0502030303020204" pitchFamily="34" charset="0"/>
              </a:rPr>
              <a:t> is another global company that uses Python, but it is. The National Aeronautics and Space Administration (NASA) utilizes Python for shuttle mission planning and data management in their Workflow Automation System (WAS).</a:t>
            </a:r>
          </a:p>
          <a:p>
            <a:pPr algn="l"/>
            <a:r>
              <a:rPr lang="en-US" sz="2800" b="0" i="0" dirty="0">
                <a:solidFill>
                  <a:srgbClr val="707070"/>
                </a:solidFill>
                <a:effectLst/>
                <a:highlight>
                  <a:srgbClr val="FFFFFF"/>
                </a:highlight>
                <a:latin typeface="Candara" panose="020E0502030303020204" pitchFamily="34" charset="0"/>
              </a:rPr>
              <a:t>Python’s simplicity allows NASA to achieve project requirements without being slowed down by extraneous complications. NASA also uses Python for several other projects, which may be seen on their open-source projects page.</a:t>
            </a:r>
          </a:p>
          <a:p>
            <a:pPr algn="ctr">
              <a:lnSpc>
                <a:spcPts val="2800"/>
              </a:lnSpc>
            </a:pPr>
            <a:r>
              <a:rPr lang="en-US" sz="2800" dirty="0">
                <a:solidFill>
                  <a:srgbClr val="222222"/>
                </a:solidFill>
                <a:latin typeface="Candara" panose="020E0502030303020204" pitchFamily="34" charset="0"/>
              </a:rPr>
              <a:t>. </a:t>
            </a:r>
          </a:p>
        </p:txBody>
      </p:sp>
      <p:grpSp>
        <p:nvGrpSpPr>
          <p:cNvPr id="7" name="Group 7"/>
          <p:cNvGrpSpPr/>
          <p:nvPr/>
        </p:nvGrpSpPr>
        <p:grpSpPr>
          <a:xfrm>
            <a:off x="1268237" y="326741"/>
            <a:ext cx="7660861" cy="3917910"/>
            <a:chOff x="0" y="0"/>
            <a:chExt cx="1938364" cy="991316"/>
          </a:xfrm>
        </p:grpSpPr>
        <p:sp>
          <p:nvSpPr>
            <p:cNvPr id="8" name="Freeform 8"/>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9" name="TextBox 9"/>
            <p:cNvSpPr txBox="1"/>
            <p:nvPr/>
          </p:nvSpPr>
          <p:spPr>
            <a:xfrm>
              <a:off x="0" y="-38100"/>
              <a:ext cx="1938364" cy="1029416"/>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pic>
        <p:nvPicPr>
          <p:cNvPr id="11" name="Picture 10">
            <a:extLst>
              <a:ext uri="{FF2B5EF4-FFF2-40B4-BE49-F238E27FC236}">
                <a16:creationId xmlns:a16="http://schemas.microsoft.com/office/drawing/2014/main" id="{E628EDEA-BE05-4CCB-9138-62EE1AECCF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667" y="736340"/>
            <a:ext cx="6858000" cy="3098711"/>
          </a:xfrm>
          <a:prstGeom prst="rect">
            <a:avLst/>
          </a:prstGeom>
        </p:spPr>
      </p:pic>
    </p:spTree>
    <p:extLst>
      <p:ext uri="{BB962C8B-B14F-4D97-AF65-F5344CB8AC3E}">
        <p14:creationId xmlns:p14="http://schemas.microsoft.com/office/powerpoint/2010/main" val="32501694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5078" y="-191351"/>
            <a:ext cx="18910736" cy="5094064"/>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9666011" y="2229004"/>
            <a:ext cx="6698184" cy="2180084"/>
          </a:xfrm>
          <a:prstGeom prst="rect">
            <a:avLst/>
          </a:prstGeom>
        </p:spPr>
        <p:txBody>
          <a:bodyPr lIns="0" tIns="0" rIns="0" bIns="0" rtlCol="0" anchor="t">
            <a:spAutoFit/>
          </a:bodyPr>
          <a:lstStyle/>
          <a:p>
            <a:pPr algn="ctr">
              <a:lnSpc>
                <a:spcPts val="8480"/>
              </a:lnSpc>
            </a:pPr>
            <a:endParaRPr lang="en-IN" sz="8000" b="0" i="0" dirty="0">
              <a:solidFill>
                <a:srgbClr val="2A2A2A"/>
              </a:solidFill>
              <a:effectLst/>
              <a:highlight>
                <a:srgbClr val="FFFFFF"/>
              </a:highlight>
              <a:latin typeface="Candara" panose="020E0502030303020204" pitchFamily="34" charset="0"/>
            </a:endParaRPr>
          </a:p>
          <a:p>
            <a:pPr algn="ctr">
              <a:lnSpc>
                <a:spcPts val="8480"/>
              </a:lnSpc>
            </a:pPr>
            <a:endParaRPr lang="en-US" sz="8000" dirty="0">
              <a:solidFill>
                <a:srgbClr val="000000"/>
              </a:solidFill>
              <a:latin typeface="Candara" panose="020E0502030303020204" pitchFamily="34" charset="0"/>
            </a:endParaRPr>
          </a:p>
        </p:txBody>
      </p:sp>
      <p:sp>
        <p:nvSpPr>
          <p:cNvPr id="6" name="TextBox 6"/>
          <p:cNvSpPr txBox="1"/>
          <p:nvPr/>
        </p:nvSpPr>
        <p:spPr>
          <a:xfrm>
            <a:off x="1483426" y="5633503"/>
            <a:ext cx="15855537" cy="3811172"/>
          </a:xfrm>
          <a:prstGeom prst="rect">
            <a:avLst/>
          </a:prstGeom>
        </p:spPr>
        <p:txBody>
          <a:bodyPr wrap="square" lIns="0" tIns="0" rIns="0" bIns="0" rtlCol="0" anchor="t">
            <a:spAutoFit/>
          </a:bodyPr>
          <a:lstStyle/>
          <a:p>
            <a:pPr algn="l"/>
            <a:r>
              <a:rPr lang="en-US" sz="2800" b="0" i="0" dirty="0">
                <a:solidFill>
                  <a:srgbClr val="707070"/>
                </a:solidFill>
                <a:effectLst/>
                <a:highlight>
                  <a:srgbClr val="FFFFFF"/>
                </a:highlight>
                <a:latin typeface="Candara" panose="020E0502030303020204" pitchFamily="34" charset="0"/>
              </a:rPr>
              <a:t>is one of the most well-known players in the online marketplace, employs Python in a number of aspects of its platform. Implemented in Amazon’s product and deal recommendation system, which analyses and recommends things to customers using Artificial Intelligence and Machine Learning.</a:t>
            </a:r>
          </a:p>
          <a:p>
            <a:pPr algn="l"/>
            <a:r>
              <a:rPr lang="en-US" sz="2800" b="0" i="0" dirty="0">
                <a:solidFill>
                  <a:srgbClr val="707070"/>
                </a:solidFill>
                <a:effectLst/>
                <a:highlight>
                  <a:srgbClr val="FFFFFF"/>
                </a:highlight>
                <a:latin typeface="Candara" panose="020E0502030303020204" pitchFamily="34" charset="0"/>
              </a:rPr>
              <a:t>Because Amazon deals with massive volumes of data, it needed technology to handle it, and Python fits the bill because of its high scalability and ability to integrate with other technologies like Hadoop.</a:t>
            </a:r>
          </a:p>
          <a:p>
            <a:pPr algn="l"/>
            <a:r>
              <a:rPr lang="en-US" sz="2800" b="0" i="0" dirty="0" err="1">
                <a:solidFill>
                  <a:srgbClr val="707070"/>
                </a:solidFill>
                <a:effectLst/>
                <a:highlight>
                  <a:srgbClr val="FFFFFF"/>
                </a:highlight>
                <a:latin typeface="Candara" panose="020E0502030303020204" pitchFamily="34" charset="0"/>
              </a:rPr>
              <a:t>Jupyter</a:t>
            </a:r>
            <a:r>
              <a:rPr lang="en-US" sz="2800" b="0" i="0" dirty="0">
                <a:solidFill>
                  <a:srgbClr val="707070"/>
                </a:solidFill>
                <a:effectLst/>
                <a:highlight>
                  <a:srgbClr val="FFFFFF"/>
                </a:highlight>
                <a:latin typeface="Candara" panose="020E0502030303020204" pitchFamily="34" charset="0"/>
              </a:rPr>
              <a:t> notebooks are another example of Amazon employing Python for many use cases, including Machine Learning and automation with AWS resources.</a:t>
            </a:r>
          </a:p>
          <a:p>
            <a:pPr marL="457200" indent="-457200" algn="l">
              <a:buFont typeface="Wingdings" panose="05000000000000000000" pitchFamily="2" charset="2"/>
              <a:buChar char="§"/>
            </a:pPr>
            <a:r>
              <a:rPr lang="en-US" sz="2800" dirty="0">
                <a:solidFill>
                  <a:srgbClr val="222222"/>
                </a:solidFill>
                <a:latin typeface="Candara" panose="020E0502030303020204" pitchFamily="34" charset="0"/>
              </a:rPr>
              <a:t>.</a:t>
            </a:r>
          </a:p>
          <a:p>
            <a:pPr algn="ctr">
              <a:lnSpc>
                <a:spcPts val="2800"/>
              </a:lnSpc>
            </a:pPr>
            <a:r>
              <a:rPr lang="en-US" sz="2800" dirty="0">
                <a:solidFill>
                  <a:srgbClr val="222222"/>
                </a:solidFill>
                <a:latin typeface="Candara" panose="020E0502030303020204" pitchFamily="34" charset="0"/>
              </a:rPr>
              <a:t>. </a:t>
            </a:r>
          </a:p>
        </p:txBody>
      </p:sp>
      <p:grpSp>
        <p:nvGrpSpPr>
          <p:cNvPr id="7" name="Group 7"/>
          <p:cNvGrpSpPr/>
          <p:nvPr/>
        </p:nvGrpSpPr>
        <p:grpSpPr>
          <a:xfrm>
            <a:off x="1268237" y="326741"/>
            <a:ext cx="7660861" cy="3917910"/>
            <a:chOff x="0" y="0"/>
            <a:chExt cx="1938364" cy="991316"/>
          </a:xfrm>
        </p:grpSpPr>
        <p:sp>
          <p:nvSpPr>
            <p:cNvPr id="8" name="Freeform 8"/>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9" name="TextBox 9"/>
            <p:cNvSpPr txBox="1"/>
            <p:nvPr/>
          </p:nvSpPr>
          <p:spPr>
            <a:xfrm>
              <a:off x="0" y="-38100"/>
              <a:ext cx="1938364" cy="1029416"/>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1" name="TextBox 10">
            <a:extLst>
              <a:ext uri="{FF2B5EF4-FFF2-40B4-BE49-F238E27FC236}">
                <a16:creationId xmlns:a16="http://schemas.microsoft.com/office/drawing/2014/main" id="{02229DEA-BD8C-E942-4EF9-A2DB085EB01B}"/>
              </a:ext>
            </a:extLst>
          </p:cNvPr>
          <p:cNvSpPr txBox="1"/>
          <p:nvPr/>
        </p:nvSpPr>
        <p:spPr>
          <a:xfrm>
            <a:off x="10287000" y="1797772"/>
            <a:ext cx="7038108" cy="1202958"/>
          </a:xfrm>
          <a:prstGeom prst="rect">
            <a:avLst/>
          </a:prstGeom>
          <a:noFill/>
        </p:spPr>
        <p:txBody>
          <a:bodyPr wrap="square">
            <a:spAutoFit/>
          </a:bodyPr>
          <a:lstStyle/>
          <a:p>
            <a:pPr algn="ctr">
              <a:lnSpc>
                <a:spcPts val="8480"/>
              </a:lnSpc>
            </a:pPr>
            <a:r>
              <a:rPr lang="en-US" sz="8000" dirty="0">
                <a:solidFill>
                  <a:srgbClr val="2A2A2A"/>
                </a:solidFill>
                <a:latin typeface="Candara" panose="020E0502030303020204" pitchFamily="34" charset="0"/>
              </a:rPr>
              <a:t>Amazon</a:t>
            </a:r>
          </a:p>
        </p:txBody>
      </p:sp>
      <p:pic>
        <p:nvPicPr>
          <p:cNvPr id="12" name="Picture 11">
            <a:extLst>
              <a:ext uri="{FF2B5EF4-FFF2-40B4-BE49-F238E27FC236}">
                <a16:creationId xmlns:a16="http://schemas.microsoft.com/office/drawing/2014/main" id="{FAB0ED32-9513-41FC-A0BB-A44DF6563B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8459" y="723900"/>
            <a:ext cx="6860416" cy="3133266"/>
          </a:xfrm>
          <a:prstGeom prst="rect">
            <a:avLst/>
          </a:prstGeom>
        </p:spPr>
      </p:pic>
    </p:spTree>
    <p:extLst>
      <p:ext uri="{BB962C8B-B14F-4D97-AF65-F5344CB8AC3E}">
        <p14:creationId xmlns:p14="http://schemas.microsoft.com/office/powerpoint/2010/main" val="4847171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
            <a:ext cx="8896964" cy="10287000"/>
            <a:chOff x="0" y="0"/>
            <a:chExt cx="2458693" cy="2854925"/>
          </a:xfrm>
        </p:grpSpPr>
        <p:sp>
          <p:nvSpPr>
            <p:cNvPr id="3" name="Freeform 3"/>
            <p:cNvSpPr/>
            <p:nvPr/>
          </p:nvSpPr>
          <p:spPr>
            <a:xfrm>
              <a:off x="0" y="0"/>
              <a:ext cx="2458693" cy="2854925"/>
            </a:xfrm>
            <a:custGeom>
              <a:avLst/>
              <a:gdLst/>
              <a:ahLst/>
              <a:cxnLst/>
              <a:rect l="l" t="t" r="r" b="b"/>
              <a:pathLst>
                <a:path w="2458693" h="2854925">
                  <a:moveTo>
                    <a:pt x="0" y="0"/>
                  </a:moveTo>
                  <a:lnTo>
                    <a:pt x="2458693" y="0"/>
                  </a:lnTo>
                  <a:lnTo>
                    <a:pt x="2458693" y="2854925"/>
                  </a:lnTo>
                  <a:lnTo>
                    <a:pt x="0" y="2854925"/>
                  </a:lnTo>
                  <a:close/>
                </a:path>
              </a:pathLst>
            </a:custGeom>
            <a:solidFill>
              <a:srgbClr val="FFF6E3"/>
            </a:solidFill>
          </p:spPr>
          <p:txBody>
            <a:bodyPr/>
            <a:lstStyle/>
            <a:p>
              <a:endParaRPr lang="en-IN" dirty="0"/>
            </a:p>
          </p:txBody>
        </p:sp>
        <p:sp>
          <p:nvSpPr>
            <p:cNvPr id="4" name="TextBox 4"/>
            <p:cNvSpPr txBox="1"/>
            <p:nvPr/>
          </p:nvSpPr>
          <p:spPr>
            <a:xfrm>
              <a:off x="0" y="-38100"/>
              <a:ext cx="2458693" cy="2893025"/>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7" name="Group 7"/>
          <p:cNvGrpSpPr/>
          <p:nvPr/>
        </p:nvGrpSpPr>
        <p:grpSpPr>
          <a:xfrm>
            <a:off x="10483045" y="8459806"/>
            <a:ext cx="6756400" cy="1282700"/>
            <a:chOff x="0" y="0"/>
            <a:chExt cx="1779463" cy="337830"/>
          </a:xfrm>
        </p:grpSpPr>
        <p:sp>
          <p:nvSpPr>
            <p:cNvPr id="8" name="Freeform 8"/>
            <p:cNvSpPr/>
            <p:nvPr/>
          </p:nvSpPr>
          <p:spPr>
            <a:xfrm>
              <a:off x="0" y="0"/>
              <a:ext cx="1779463" cy="337830"/>
            </a:xfrm>
            <a:prstGeom prst="roundRect">
              <a:avLst/>
            </a:prstGeom>
            <a:solidFill>
              <a:srgbClr val="FFF6E3">
                <a:alpha val="74902"/>
              </a:srgbClr>
            </a:solidFill>
          </p:spPr>
        </p:sp>
        <p:sp>
          <p:nvSpPr>
            <p:cNvPr id="9" name="TextBox 9"/>
            <p:cNvSpPr txBox="1"/>
            <p:nvPr/>
          </p:nvSpPr>
          <p:spPr>
            <a:xfrm>
              <a:off x="0" y="-38100"/>
              <a:ext cx="1779463" cy="375930"/>
            </a:xfrm>
            <a:prstGeom prst="round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10" name="Group 10"/>
          <p:cNvGrpSpPr/>
          <p:nvPr/>
        </p:nvGrpSpPr>
        <p:grpSpPr>
          <a:xfrm>
            <a:off x="11506200" y="8494895"/>
            <a:ext cx="4537872" cy="1018036"/>
            <a:chOff x="0" y="-76200"/>
            <a:chExt cx="6050496" cy="1357380"/>
          </a:xfrm>
        </p:grpSpPr>
        <p:sp>
          <p:nvSpPr>
            <p:cNvPr id="11" name="TextBox 11"/>
            <p:cNvSpPr txBox="1"/>
            <p:nvPr/>
          </p:nvSpPr>
          <p:spPr>
            <a:xfrm>
              <a:off x="0" y="121119"/>
              <a:ext cx="6050496" cy="1160061"/>
            </a:xfrm>
            <a:prstGeom prst="rect">
              <a:avLst/>
            </a:prstGeom>
          </p:spPr>
          <p:txBody>
            <a:bodyPr lIns="0" tIns="0" rIns="0" bIns="0" rtlCol="0" anchor="t">
              <a:spAutoFit/>
            </a:bodyPr>
            <a:lstStyle/>
            <a:p>
              <a:pPr algn="ctr">
                <a:lnSpc>
                  <a:spcPts val="3499"/>
                </a:lnSpc>
              </a:pPr>
              <a:r>
                <a:rPr lang="en-US" sz="2499" dirty="0">
                  <a:solidFill>
                    <a:srgbClr val="000000"/>
                  </a:solidFill>
                  <a:latin typeface="Candara" panose="020E0502030303020204" pitchFamily="34" charset="0"/>
                </a:rPr>
                <a:t>Different programming</a:t>
              </a:r>
            </a:p>
            <a:p>
              <a:pPr algn="ctr">
                <a:lnSpc>
                  <a:spcPts val="3499"/>
                </a:lnSpc>
              </a:pPr>
              <a:r>
                <a:rPr lang="en-US" sz="2499" dirty="0">
                  <a:solidFill>
                    <a:srgbClr val="000000"/>
                  </a:solidFill>
                  <a:latin typeface="Candara" panose="020E0502030303020204" pitchFamily="34" charset="0"/>
                </a:rPr>
                <a:t>languages </a:t>
              </a:r>
            </a:p>
          </p:txBody>
        </p:sp>
        <p:sp>
          <p:nvSpPr>
            <p:cNvPr id="12" name="TextBox 12"/>
            <p:cNvSpPr txBox="1"/>
            <p:nvPr/>
          </p:nvSpPr>
          <p:spPr>
            <a:xfrm>
              <a:off x="0" y="-76200"/>
              <a:ext cx="6050496" cy="786369"/>
            </a:xfrm>
            <a:prstGeom prst="rect">
              <a:avLst/>
            </a:prstGeom>
          </p:spPr>
          <p:txBody>
            <a:bodyPr lIns="0" tIns="0" rIns="0" bIns="0" rtlCol="0" anchor="t">
              <a:spAutoFit/>
            </a:bodyPr>
            <a:lstStyle/>
            <a:p>
              <a:pPr algn="ctr">
                <a:lnSpc>
                  <a:spcPts val="4900"/>
                </a:lnSpc>
              </a:pPr>
              <a:endParaRPr lang="en-US" sz="3500" dirty="0">
                <a:solidFill>
                  <a:srgbClr val="000000"/>
                </a:solidFill>
                <a:latin typeface="Candara" panose="020E0502030303020204" pitchFamily="34" charset="0"/>
              </a:endParaRPr>
            </a:p>
          </p:txBody>
        </p:sp>
      </p:grpSp>
      <p:sp>
        <p:nvSpPr>
          <p:cNvPr id="13" name="TextBox 13"/>
          <p:cNvSpPr txBox="1"/>
          <p:nvPr/>
        </p:nvSpPr>
        <p:spPr>
          <a:xfrm>
            <a:off x="819765" y="3533439"/>
            <a:ext cx="6832646" cy="1040285"/>
          </a:xfrm>
          <a:prstGeom prst="rect">
            <a:avLst/>
          </a:prstGeom>
        </p:spPr>
        <p:txBody>
          <a:bodyPr wrap="square" lIns="0" tIns="0" rIns="0" bIns="0" rtlCol="0" anchor="t">
            <a:spAutoFit/>
          </a:bodyPr>
          <a:lstStyle/>
          <a:p>
            <a:pPr>
              <a:lnSpc>
                <a:spcPts val="8000"/>
              </a:lnSpc>
            </a:pPr>
            <a:r>
              <a:rPr lang="en-US" sz="8000" dirty="0">
                <a:solidFill>
                  <a:srgbClr val="000000"/>
                </a:solidFill>
                <a:latin typeface="Candara" panose="020E0502030303020204" pitchFamily="34" charset="0"/>
              </a:rPr>
              <a:t>LANGUAGE</a:t>
            </a:r>
          </a:p>
        </p:txBody>
      </p:sp>
      <p:sp>
        <p:nvSpPr>
          <p:cNvPr id="14" name="TextBox 14"/>
          <p:cNvSpPr txBox="1"/>
          <p:nvPr/>
        </p:nvSpPr>
        <p:spPr>
          <a:xfrm>
            <a:off x="819764" y="5143500"/>
            <a:ext cx="8077200" cy="5292218"/>
          </a:xfrm>
          <a:prstGeom prst="rect">
            <a:avLst/>
          </a:prstGeom>
        </p:spPr>
        <p:txBody>
          <a:bodyPr wrap="square" lIns="0" tIns="0" rIns="0" bIns="0" rtlCol="0" anchor="t">
            <a:spAutoFit/>
          </a:bodyPr>
          <a:lstStyle/>
          <a:p>
            <a:pPr>
              <a:lnSpc>
                <a:spcPct val="150000"/>
              </a:lnSpc>
            </a:pPr>
            <a:r>
              <a:rPr lang="en-US" sz="2800" dirty="0">
                <a:solidFill>
                  <a:srgbClr val="100F0D"/>
                </a:solidFill>
                <a:latin typeface="Candara" panose="020E0502030303020204" pitchFamily="34" charset="0"/>
              </a:rPr>
              <a:t>A programming language is a way for programmers to communicate with computers</a:t>
            </a:r>
            <a:r>
              <a:rPr lang="en-US" sz="2000" dirty="0">
                <a:solidFill>
                  <a:srgbClr val="100F0D"/>
                </a:solidFill>
                <a:latin typeface="Candara" panose="020E0502030303020204" pitchFamily="34" charset="0"/>
              </a:rPr>
              <a:t>.</a:t>
            </a:r>
          </a:p>
          <a:p>
            <a:pPr>
              <a:lnSpc>
                <a:spcPct val="150000"/>
              </a:lnSpc>
            </a:pPr>
            <a:r>
              <a:rPr lang="en-US" sz="2800" dirty="0">
                <a:latin typeface="Candara" panose="020E0502030303020204" pitchFamily="34" charset="0"/>
                <a:ea typeface="Arimo" panose="020B0604020202020204" charset="0"/>
                <a:cs typeface="Arimo" panose="020B0604020202020204" charset="0"/>
              </a:rPr>
              <a:t>It </a:t>
            </a:r>
            <a:r>
              <a:rPr lang="en-US" sz="2800" i="0" dirty="0">
                <a:effectLst/>
                <a:latin typeface="Candara" panose="020E0502030303020204" pitchFamily="34" charset="0"/>
                <a:ea typeface="Arimo" panose="020B0604020202020204" charset="0"/>
                <a:cs typeface="Arimo" panose="020B0604020202020204" charset="0"/>
              </a:rPr>
              <a:t>consist of a set of rules that allows string values to be converted into various ways of generating machine code, or, in the case of visual programming languages, graphical elements</a:t>
            </a:r>
            <a:r>
              <a:rPr lang="en-US" sz="2800" i="0" dirty="0">
                <a:solidFill>
                  <a:srgbClr val="474747"/>
                </a:solidFill>
                <a:effectLst/>
                <a:latin typeface="Candara" panose="020E0502030303020204" pitchFamily="34" charset="0"/>
              </a:rPr>
              <a:t>.</a:t>
            </a:r>
            <a:endParaRPr lang="en-US" sz="2800" dirty="0">
              <a:solidFill>
                <a:srgbClr val="100F0D"/>
              </a:solidFill>
              <a:latin typeface="Candara" panose="020E0502030303020204" pitchFamily="34" charset="0"/>
            </a:endParaRPr>
          </a:p>
          <a:p>
            <a:pPr>
              <a:lnSpc>
                <a:spcPts val="2800"/>
              </a:lnSpc>
            </a:pPr>
            <a:endParaRPr lang="en-US" sz="2000" dirty="0">
              <a:solidFill>
                <a:srgbClr val="100F0D"/>
              </a:solidFill>
              <a:latin typeface="Candara" panose="020E0502030303020204" pitchFamily="34" charset="0"/>
            </a:endParaRPr>
          </a:p>
          <a:p>
            <a:pPr>
              <a:lnSpc>
                <a:spcPts val="2800"/>
              </a:lnSpc>
            </a:pPr>
            <a:endParaRPr lang="en-US" sz="2000" dirty="0">
              <a:solidFill>
                <a:srgbClr val="100F0D"/>
              </a:solidFill>
              <a:latin typeface="Candara" panose="020E0502030303020204" pitchFamily="34" charset="0"/>
            </a:endParaRPr>
          </a:p>
          <a:p>
            <a:pPr>
              <a:lnSpc>
                <a:spcPts val="2800"/>
              </a:lnSpc>
            </a:pPr>
            <a:endParaRPr lang="en-US" sz="2000" dirty="0">
              <a:solidFill>
                <a:srgbClr val="100F0D"/>
              </a:solidFill>
              <a:latin typeface="Candara" panose="020E0502030303020204" pitchFamily="34" charset="0"/>
            </a:endParaRPr>
          </a:p>
          <a:p>
            <a:pPr>
              <a:lnSpc>
                <a:spcPts val="2800"/>
              </a:lnSpc>
            </a:pPr>
            <a:endParaRPr lang="en-US" sz="2000" dirty="0">
              <a:solidFill>
                <a:srgbClr val="000000"/>
              </a:solidFill>
              <a:latin typeface="Candara" panose="020E0502030303020204" pitchFamily="34" charset="0"/>
            </a:endParaRPr>
          </a:p>
        </p:txBody>
      </p:sp>
      <p:sp>
        <p:nvSpPr>
          <p:cNvPr id="15" name="TextBox 15"/>
          <p:cNvSpPr txBox="1"/>
          <p:nvPr/>
        </p:nvSpPr>
        <p:spPr>
          <a:xfrm>
            <a:off x="1006929" y="1467185"/>
            <a:ext cx="7312057" cy="1359346"/>
          </a:xfrm>
          <a:prstGeom prst="rect">
            <a:avLst/>
          </a:prstGeom>
        </p:spPr>
        <p:txBody>
          <a:bodyPr wrap="square" lIns="0" tIns="0" rIns="0" bIns="0" rtlCol="0" anchor="t">
            <a:spAutoFit/>
          </a:bodyPr>
          <a:lstStyle/>
          <a:p>
            <a:pPr>
              <a:lnSpc>
                <a:spcPts val="10599"/>
              </a:lnSpc>
            </a:pPr>
            <a:r>
              <a:rPr lang="en-US" sz="9600" dirty="0">
                <a:solidFill>
                  <a:srgbClr val="000000"/>
                </a:solidFill>
                <a:latin typeface="Candara" panose="020E0502030303020204" pitchFamily="34" charset="0"/>
              </a:rPr>
              <a:t>Programming</a:t>
            </a:r>
          </a:p>
        </p:txBody>
      </p:sp>
      <p:pic>
        <p:nvPicPr>
          <p:cNvPr id="17" name="Picture 16">
            <a:extLst>
              <a:ext uri="{FF2B5EF4-FFF2-40B4-BE49-F238E27FC236}">
                <a16:creationId xmlns:a16="http://schemas.microsoft.com/office/drawing/2014/main" id="{9D3D1060-FAD9-EE02-ED0E-B4620EFE25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4225" y="781395"/>
            <a:ext cx="8551521" cy="711787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5078" y="-191351"/>
            <a:ext cx="18910736" cy="5094064"/>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9666011" y="2229004"/>
            <a:ext cx="6698184" cy="1110625"/>
          </a:xfrm>
          <a:prstGeom prst="rect">
            <a:avLst/>
          </a:prstGeom>
        </p:spPr>
        <p:txBody>
          <a:bodyPr lIns="0" tIns="0" rIns="0" bIns="0" rtlCol="0" anchor="t">
            <a:spAutoFit/>
          </a:bodyPr>
          <a:lstStyle/>
          <a:p>
            <a:pPr algn="ctr">
              <a:lnSpc>
                <a:spcPts val="8480"/>
              </a:lnSpc>
            </a:pPr>
            <a:r>
              <a:rPr lang="en-US" sz="8000" dirty="0">
                <a:solidFill>
                  <a:srgbClr val="2A2A2A"/>
                </a:solidFill>
                <a:latin typeface="Candara" panose="020E0502030303020204" pitchFamily="34" charset="0"/>
              </a:rPr>
              <a:t>Instagram</a:t>
            </a:r>
          </a:p>
        </p:txBody>
      </p:sp>
      <p:sp>
        <p:nvSpPr>
          <p:cNvPr id="6" name="TextBox 6"/>
          <p:cNvSpPr txBox="1"/>
          <p:nvPr/>
        </p:nvSpPr>
        <p:spPr>
          <a:xfrm>
            <a:off x="1483426" y="5633503"/>
            <a:ext cx="15855537" cy="3447098"/>
          </a:xfrm>
          <a:prstGeom prst="rect">
            <a:avLst/>
          </a:prstGeom>
        </p:spPr>
        <p:txBody>
          <a:bodyPr wrap="square" lIns="0" tIns="0" rIns="0" bIns="0" rtlCol="0" anchor="t">
            <a:spAutoFit/>
          </a:bodyPr>
          <a:lstStyle/>
          <a:p>
            <a:pPr algn="l"/>
            <a:r>
              <a:rPr lang="en-US" sz="2800" b="0" i="0" dirty="0">
                <a:solidFill>
                  <a:srgbClr val="707070"/>
                </a:solidFill>
                <a:effectLst/>
                <a:highlight>
                  <a:srgbClr val="FFFFFF"/>
                </a:highlight>
                <a:latin typeface="Candara" panose="020E0502030303020204" pitchFamily="34" charset="0"/>
              </a:rPr>
              <a:t>is a photo and video-sharing social media and networking platform. It is one of the most well-known companies that use Python in conjunction with Django, and it has just accepted Python 3. Instagram chose Python because of its simplicity, efficiency, and practicality.</a:t>
            </a:r>
          </a:p>
          <a:p>
            <a:pPr algn="l"/>
            <a:r>
              <a:rPr lang="en-US" sz="2800" b="0" i="0" dirty="0">
                <a:solidFill>
                  <a:srgbClr val="707070"/>
                </a:solidFill>
                <a:effectLst/>
                <a:highlight>
                  <a:srgbClr val="FFFFFF"/>
                </a:highlight>
                <a:latin typeface="Candara" panose="020E0502030303020204" pitchFamily="34" charset="0"/>
              </a:rPr>
              <a:t>These criteria are pretty crucial for any growing business. It’s a pleasant language for developers, concentrating on critical aspects. Instagram considered switching to PHP, but they decided that Python would be the best option after some thought. However, they overcame their issue by adding more AWS machines, and the dynamics are now positive.</a:t>
            </a:r>
          </a:p>
          <a:p>
            <a:pPr algn="l"/>
            <a:r>
              <a:rPr lang="en-US" sz="2800" b="0" i="0" dirty="0">
                <a:solidFill>
                  <a:srgbClr val="2A2A2A"/>
                </a:solidFill>
                <a:effectLst/>
                <a:highlight>
                  <a:srgbClr val="FFFFFF"/>
                </a:highlight>
                <a:latin typeface="Candara" panose="020E0502030303020204" pitchFamily="34" charset="0"/>
              </a:rPr>
              <a:t> </a:t>
            </a:r>
            <a:r>
              <a:rPr lang="en-US" sz="2800" dirty="0">
                <a:solidFill>
                  <a:srgbClr val="222222"/>
                </a:solidFill>
                <a:latin typeface="Candara" panose="020E0502030303020204" pitchFamily="34" charset="0"/>
              </a:rPr>
              <a:t> </a:t>
            </a:r>
          </a:p>
        </p:txBody>
      </p:sp>
      <p:grpSp>
        <p:nvGrpSpPr>
          <p:cNvPr id="7" name="Group 7"/>
          <p:cNvGrpSpPr/>
          <p:nvPr/>
        </p:nvGrpSpPr>
        <p:grpSpPr>
          <a:xfrm>
            <a:off x="1268237" y="326741"/>
            <a:ext cx="7660861" cy="3917910"/>
            <a:chOff x="0" y="0"/>
            <a:chExt cx="1938364" cy="991316"/>
          </a:xfrm>
        </p:grpSpPr>
        <p:sp>
          <p:nvSpPr>
            <p:cNvPr id="8" name="Freeform 8"/>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9" name="TextBox 9"/>
            <p:cNvSpPr txBox="1"/>
            <p:nvPr/>
          </p:nvSpPr>
          <p:spPr>
            <a:xfrm>
              <a:off x="0" y="-38100"/>
              <a:ext cx="1938364" cy="1029416"/>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pic>
        <p:nvPicPr>
          <p:cNvPr id="11" name="Picture 10">
            <a:extLst>
              <a:ext uri="{FF2B5EF4-FFF2-40B4-BE49-F238E27FC236}">
                <a16:creationId xmlns:a16="http://schemas.microsoft.com/office/drawing/2014/main" id="{C0868E98-EC9B-4F6B-98D3-41485EF13B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3467" y="696499"/>
            <a:ext cx="7010400" cy="3178394"/>
          </a:xfrm>
          <a:prstGeom prst="rect">
            <a:avLst/>
          </a:prstGeom>
        </p:spPr>
      </p:pic>
    </p:spTree>
    <p:extLst>
      <p:ext uri="{BB962C8B-B14F-4D97-AF65-F5344CB8AC3E}">
        <p14:creationId xmlns:p14="http://schemas.microsoft.com/office/powerpoint/2010/main" val="28410278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5078" y="-191351"/>
            <a:ext cx="18910736" cy="5094064"/>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9666011" y="2229004"/>
            <a:ext cx="6698184" cy="2180084"/>
          </a:xfrm>
          <a:prstGeom prst="rect">
            <a:avLst/>
          </a:prstGeom>
        </p:spPr>
        <p:txBody>
          <a:bodyPr lIns="0" tIns="0" rIns="0" bIns="0" rtlCol="0" anchor="t">
            <a:spAutoFit/>
          </a:bodyPr>
          <a:lstStyle/>
          <a:p>
            <a:pPr algn="ctr">
              <a:lnSpc>
                <a:spcPts val="8480"/>
              </a:lnSpc>
            </a:pPr>
            <a:r>
              <a:rPr lang="en-IN" sz="8000" dirty="0">
                <a:solidFill>
                  <a:srgbClr val="2A2A2A"/>
                </a:solidFill>
                <a:latin typeface="Candara" panose="020E0502030303020204" pitchFamily="34" charset="0"/>
              </a:rPr>
              <a:t>Spotify</a:t>
            </a:r>
            <a:endParaRPr lang="en-IN" sz="8000" b="0" i="0" dirty="0">
              <a:solidFill>
                <a:srgbClr val="2A2A2A"/>
              </a:solidFill>
              <a:effectLst/>
              <a:latin typeface="Candara" panose="020E0502030303020204" pitchFamily="34" charset="0"/>
            </a:endParaRPr>
          </a:p>
          <a:p>
            <a:pPr algn="ctr">
              <a:lnSpc>
                <a:spcPts val="8480"/>
              </a:lnSpc>
            </a:pPr>
            <a:endParaRPr lang="en-US" sz="8000" dirty="0">
              <a:solidFill>
                <a:srgbClr val="000000"/>
              </a:solidFill>
              <a:latin typeface="Candara" panose="020E0502030303020204" pitchFamily="34" charset="0"/>
            </a:endParaRPr>
          </a:p>
        </p:txBody>
      </p:sp>
      <p:sp>
        <p:nvSpPr>
          <p:cNvPr id="6" name="TextBox 6"/>
          <p:cNvSpPr txBox="1"/>
          <p:nvPr/>
        </p:nvSpPr>
        <p:spPr>
          <a:xfrm>
            <a:off x="1483426" y="5633503"/>
            <a:ext cx="15855537" cy="3447098"/>
          </a:xfrm>
          <a:prstGeom prst="rect">
            <a:avLst/>
          </a:prstGeom>
        </p:spPr>
        <p:txBody>
          <a:bodyPr wrap="square" lIns="0" tIns="0" rIns="0" bIns="0" rtlCol="0" anchor="t">
            <a:spAutoFit/>
          </a:bodyPr>
          <a:lstStyle/>
          <a:p>
            <a:pPr algn="l"/>
            <a:r>
              <a:rPr lang="en-US" sz="2800" b="0" i="0" dirty="0">
                <a:solidFill>
                  <a:srgbClr val="707070"/>
                </a:solidFill>
                <a:effectLst/>
                <a:highlight>
                  <a:srgbClr val="FFFFFF"/>
                </a:highlight>
                <a:latin typeface="Candara" panose="020E0502030303020204" pitchFamily="34" charset="0"/>
              </a:rPr>
              <a:t>is one of the most well-known Python application examples for data analysis and backend development. As of April 2020, this music streaming and media services business had 286 million monthly users, with roughly 130 million paying members.</a:t>
            </a:r>
          </a:p>
          <a:p>
            <a:pPr algn="l"/>
            <a:r>
              <a:rPr lang="en-US" sz="2800" b="0" i="0" dirty="0">
                <a:solidFill>
                  <a:srgbClr val="707070"/>
                </a:solidFill>
                <a:effectLst/>
                <a:highlight>
                  <a:srgbClr val="FFFFFF"/>
                </a:highlight>
                <a:latin typeface="Candara" panose="020E0502030303020204" pitchFamily="34" charset="0"/>
              </a:rPr>
              <a:t>Spotify uses Hadoop for its big data and Luigi, a Python tool that works with Hadoop. Luigi oversees the operation of the company’s libraries and merges error records to fix faults quickly.</a:t>
            </a:r>
          </a:p>
          <a:p>
            <a:pPr algn="l"/>
            <a:r>
              <a:rPr lang="en-US" sz="2800" b="0" i="0" dirty="0">
                <a:solidFill>
                  <a:srgbClr val="707070"/>
                </a:solidFill>
                <a:effectLst/>
                <a:highlight>
                  <a:srgbClr val="FFFFFF"/>
                </a:highlight>
                <a:latin typeface="Candara" panose="020E0502030303020204" pitchFamily="34" charset="0"/>
              </a:rPr>
              <a:t>Machine learning methods are used with this package to maintain features like radio, recommendations, and discovery.</a:t>
            </a:r>
          </a:p>
          <a:p>
            <a:pPr marL="457200" indent="-457200" algn="l">
              <a:buFont typeface="Wingdings" panose="05000000000000000000" pitchFamily="2" charset="2"/>
              <a:buChar char="§"/>
            </a:pPr>
            <a:endParaRPr lang="en-US" sz="2800" dirty="0">
              <a:solidFill>
                <a:srgbClr val="222222"/>
              </a:solidFill>
              <a:latin typeface="Candara" panose="020E0502030303020204" pitchFamily="34" charset="0"/>
            </a:endParaRPr>
          </a:p>
        </p:txBody>
      </p:sp>
      <p:grpSp>
        <p:nvGrpSpPr>
          <p:cNvPr id="7" name="Group 7"/>
          <p:cNvGrpSpPr/>
          <p:nvPr/>
        </p:nvGrpSpPr>
        <p:grpSpPr>
          <a:xfrm>
            <a:off x="1268237" y="326741"/>
            <a:ext cx="7660861" cy="3917910"/>
            <a:chOff x="0" y="0"/>
            <a:chExt cx="1938364" cy="991316"/>
          </a:xfrm>
        </p:grpSpPr>
        <p:sp>
          <p:nvSpPr>
            <p:cNvPr id="8" name="Freeform 8"/>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9" name="TextBox 9"/>
            <p:cNvSpPr txBox="1"/>
            <p:nvPr/>
          </p:nvSpPr>
          <p:spPr>
            <a:xfrm>
              <a:off x="0" y="-38100"/>
              <a:ext cx="1938364" cy="1029416"/>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pic>
        <p:nvPicPr>
          <p:cNvPr id="11" name="Picture 10">
            <a:extLst>
              <a:ext uri="{FF2B5EF4-FFF2-40B4-BE49-F238E27FC236}">
                <a16:creationId xmlns:a16="http://schemas.microsoft.com/office/drawing/2014/main" id="{C4A2D964-2DB5-4868-9357-46E037605C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9575" y="756705"/>
            <a:ext cx="6698184" cy="2944597"/>
          </a:xfrm>
          <a:prstGeom prst="rect">
            <a:avLst/>
          </a:prstGeom>
        </p:spPr>
      </p:pic>
    </p:spTree>
    <p:extLst>
      <p:ext uri="{BB962C8B-B14F-4D97-AF65-F5344CB8AC3E}">
        <p14:creationId xmlns:p14="http://schemas.microsoft.com/office/powerpoint/2010/main" val="16934795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5078" y="-191351"/>
            <a:ext cx="18910736" cy="5094064"/>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9666011" y="2229004"/>
            <a:ext cx="6698184" cy="1110625"/>
          </a:xfrm>
          <a:prstGeom prst="rect">
            <a:avLst/>
          </a:prstGeom>
        </p:spPr>
        <p:txBody>
          <a:bodyPr lIns="0" tIns="0" rIns="0" bIns="0" rtlCol="0" anchor="t">
            <a:spAutoFit/>
          </a:bodyPr>
          <a:lstStyle/>
          <a:p>
            <a:pPr algn="ctr">
              <a:lnSpc>
                <a:spcPts val="8480"/>
              </a:lnSpc>
            </a:pPr>
            <a:r>
              <a:rPr lang="en-US" sz="8000" dirty="0">
                <a:solidFill>
                  <a:srgbClr val="2A2A2A"/>
                </a:solidFill>
                <a:latin typeface="Candara" panose="020E0502030303020204" pitchFamily="34" charset="0"/>
              </a:rPr>
              <a:t>Facebook</a:t>
            </a:r>
          </a:p>
        </p:txBody>
      </p:sp>
      <p:sp>
        <p:nvSpPr>
          <p:cNvPr id="6" name="TextBox 6"/>
          <p:cNvSpPr txBox="1"/>
          <p:nvPr/>
        </p:nvSpPr>
        <p:spPr>
          <a:xfrm>
            <a:off x="1483426" y="5633503"/>
            <a:ext cx="15855537" cy="3447098"/>
          </a:xfrm>
          <a:prstGeom prst="rect">
            <a:avLst/>
          </a:prstGeom>
        </p:spPr>
        <p:txBody>
          <a:bodyPr wrap="square" lIns="0" tIns="0" rIns="0" bIns="0" rtlCol="0" anchor="t">
            <a:spAutoFit/>
          </a:bodyPr>
          <a:lstStyle/>
          <a:p>
            <a:pPr algn="l"/>
            <a:r>
              <a:rPr lang="en-US" sz="2800" b="0" i="0" dirty="0">
                <a:solidFill>
                  <a:srgbClr val="707070"/>
                </a:solidFill>
                <a:effectLst/>
                <a:highlight>
                  <a:srgbClr val="FFFFFF"/>
                </a:highlight>
                <a:latin typeface="Candara" panose="020E0502030303020204" pitchFamily="34" charset="0"/>
              </a:rPr>
              <a:t>One of the numerous companies that use Python is </a:t>
            </a:r>
            <a:r>
              <a:rPr lang="en-US" sz="2800" b="0" i="0" u="sng" dirty="0">
                <a:solidFill>
                  <a:srgbClr val="0000EE"/>
                </a:solidFill>
                <a:effectLst/>
                <a:highlight>
                  <a:srgbClr val="FFFFFF"/>
                </a:highlight>
                <a:latin typeface="Candara" panose="020E0502030303020204" pitchFamily="34" charset="0"/>
                <a:hlinkClick r:id="rId2"/>
              </a:rPr>
              <a:t>Facebook</a:t>
            </a:r>
            <a:r>
              <a:rPr lang="en-US" sz="2800" b="0" i="0" dirty="0">
                <a:solidFill>
                  <a:srgbClr val="707070"/>
                </a:solidFill>
                <a:effectLst/>
                <a:highlight>
                  <a:srgbClr val="FFFFFF"/>
                </a:highlight>
                <a:latin typeface="Candara" panose="020E0502030303020204" pitchFamily="34" charset="0"/>
              </a:rPr>
              <a:t>, the social network that deserves credit for coining the term poke. Facebook has grown in popularity throughout the years. As a result, understanding the technology that has enabled Facebook’s growth is critical.</a:t>
            </a:r>
          </a:p>
          <a:p>
            <a:pPr algn="l"/>
            <a:r>
              <a:rPr lang="en-US" sz="2800" b="0" i="0" dirty="0">
                <a:solidFill>
                  <a:srgbClr val="707070"/>
                </a:solidFill>
                <a:effectLst/>
                <a:highlight>
                  <a:srgbClr val="FFFFFF"/>
                </a:highlight>
                <a:latin typeface="Candara" panose="020E0502030303020204" pitchFamily="34" charset="0"/>
              </a:rPr>
              <a:t>Python is mainly used on Facebook’s backend for production engineering, a branch of development that blends systems and software engineering.</a:t>
            </a:r>
          </a:p>
          <a:p>
            <a:pPr algn="l"/>
            <a:r>
              <a:rPr lang="en-US" sz="2800" b="0" i="0" dirty="0">
                <a:solidFill>
                  <a:srgbClr val="707070"/>
                </a:solidFill>
                <a:effectLst/>
                <a:highlight>
                  <a:srgbClr val="FFFFFF"/>
                </a:highlight>
                <a:latin typeface="Candara" panose="020E0502030303020204" pitchFamily="34" charset="0"/>
              </a:rPr>
              <a:t>Essentially, the production engineering team ensures that Facebook runs well for nearly two billion people worldwide. Python plays a significant role in this process.</a:t>
            </a:r>
          </a:p>
          <a:p>
            <a:pPr marL="457200" indent="-457200" algn="l">
              <a:buFont typeface="Wingdings" panose="05000000000000000000" pitchFamily="2" charset="2"/>
              <a:buChar char="§"/>
            </a:pPr>
            <a:endParaRPr lang="en-US" sz="2800" dirty="0">
              <a:solidFill>
                <a:srgbClr val="222222"/>
              </a:solidFill>
              <a:latin typeface="Candara" panose="020E0502030303020204" pitchFamily="34" charset="0"/>
            </a:endParaRPr>
          </a:p>
        </p:txBody>
      </p:sp>
      <p:grpSp>
        <p:nvGrpSpPr>
          <p:cNvPr id="7" name="Group 7"/>
          <p:cNvGrpSpPr/>
          <p:nvPr/>
        </p:nvGrpSpPr>
        <p:grpSpPr>
          <a:xfrm>
            <a:off x="1268237" y="326741"/>
            <a:ext cx="7660861" cy="3917910"/>
            <a:chOff x="0" y="0"/>
            <a:chExt cx="1938364" cy="991316"/>
          </a:xfrm>
        </p:grpSpPr>
        <p:sp>
          <p:nvSpPr>
            <p:cNvPr id="8" name="Freeform 8"/>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9" name="TextBox 9"/>
            <p:cNvSpPr txBox="1"/>
            <p:nvPr/>
          </p:nvSpPr>
          <p:spPr>
            <a:xfrm>
              <a:off x="0" y="-38100"/>
              <a:ext cx="1938364" cy="1029416"/>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pic>
        <p:nvPicPr>
          <p:cNvPr id="11" name="Picture 10">
            <a:extLst>
              <a:ext uri="{FF2B5EF4-FFF2-40B4-BE49-F238E27FC236}">
                <a16:creationId xmlns:a16="http://schemas.microsoft.com/office/drawing/2014/main" id="{C4B23401-B1E1-456F-B730-B6117C4260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1646" y="712232"/>
            <a:ext cx="6934041" cy="3146927"/>
          </a:xfrm>
          <a:prstGeom prst="rect">
            <a:avLst/>
          </a:prstGeom>
        </p:spPr>
      </p:pic>
    </p:spTree>
    <p:extLst>
      <p:ext uri="{BB962C8B-B14F-4D97-AF65-F5344CB8AC3E}">
        <p14:creationId xmlns:p14="http://schemas.microsoft.com/office/powerpoint/2010/main" val="15887299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5078" y="-191351"/>
            <a:ext cx="18910736" cy="5094064"/>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9666011" y="2229004"/>
            <a:ext cx="6698184" cy="1110625"/>
          </a:xfrm>
          <a:prstGeom prst="rect">
            <a:avLst/>
          </a:prstGeom>
        </p:spPr>
        <p:txBody>
          <a:bodyPr lIns="0" tIns="0" rIns="0" bIns="0" rtlCol="0" anchor="t">
            <a:spAutoFit/>
          </a:bodyPr>
          <a:lstStyle/>
          <a:p>
            <a:pPr algn="ctr">
              <a:lnSpc>
                <a:spcPts val="8480"/>
              </a:lnSpc>
            </a:pPr>
            <a:r>
              <a:rPr lang="en-US" sz="8000" dirty="0">
                <a:solidFill>
                  <a:srgbClr val="2A2A2A"/>
                </a:solidFill>
                <a:latin typeface="Candara" panose="020E0502030303020204" pitchFamily="34" charset="0"/>
              </a:rPr>
              <a:t>PayPal</a:t>
            </a:r>
          </a:p>
        </p:txBody>
      </p:sp>
      <p:sp>
        <p:nvSpPr>
          <p:cNvPr id="6" name="TextBox 6"/>
          <p:cNvSpPr txBox="1"/>
          <p:nvPr/>
        </p:nvSpPr>
        <p:spPr>
          <a:xfrm>
            <a:off x="1483426" y="5633503"/>
            <a:ext cx="15855537" cy="2154436"/>
          </a:xfrm>
          <a:prstGeom prst="rect">
            <a:avLst/>
          </a:prstGeom>
        </p:spPr>
        <p:txBody>
          <a:bodyPr wrap="square" lIns="0" tIns="0" rIns="0" bIns="0" rtlCol="0" anchor="t">
            <a:spAutoFit/>
          </a:bodyPr>
          <a:lstStyle/>
          <a:p>
            <a:pPr marL="457200" indent="-457200" algn="l">
              <a:buFont typeface="Wingdings" panose="05000000000000000000" pitchFamily="2" charset="2"/>
              <a:buChar char="§"/>
            </a:pPr>
            <a:r>
              <a:rPr lang="en-US" sz="2800" b="0" i="0" dirty="0">
                <a:solidFill>
                  <a:srgbClr val="707070"/>
                </a:solidFill>
                <a:effectLst/>
                <a:latin typeface="Candara" panose="020E0502030303020204" pitchFamily="34" charset="0"/>
              </a:rPr>
              <a:t>Every day, </a:t>
            </a:r>
            <a:r>
              <a:rPr lang="en-US" sz="2800" b="0" i="0" u="sng" dirty="0">
                <a:solidFill>
                  <a:srgbClr val="0000EE"/>
                </a:solidFill>
                <a:effectLst/>
                <a:latin typeface="Candara" panose="020E0502030303020204" pitchFamily="34" charset="0"/>
                <a:hlinkClick r:id="rId2"/>
              </a:rPr>
              <a:t>PayPal </a:t>
            </a:r>
            <a:r>
              <a:rPr lang="en-US" sz="2800" b="0" i="0" dirty="0">
                <a:solidFill>
                  <a:srgbClr val="707070"/>
                </a:solidFill>
                <a:effectLst/>
                <a:latin typeface="Candara" panose="020E0502030303020204" pitchFamily="34" charset="0"/>
              </a:rPr>
              <a:t>assists individuals in keeping their money safe by facilitating and securing transactions over the PayPal platform. PayPal’s whole infrastructure is built on Python. One of the most popular pieces on the subject, “10 Myths of Enterprise Python,” is credited to the official PayPal Engineering writers on Medium. If you like PayPal, keep in mind that it’s another multinational firm that uses Python.</a:t>
            </a:r>
            <a:endParaRPr lang="en-US" sz="2800" dirty="0">
              <a:solidFill>
                <a:srgbClr val="222222"/>
              </a:solidFill>
              <a:latin typeface="Candara" panose="020E0502030303020204" pitchFamily="34" charset="0"/>
            </a:endParaRPr>
          </a:p>
        </p:txBody>
      </p:sp>
      <p:grpSp>
        <p:nvGrpSpPr>
          <p:cNvPr id="7" name="Group 7"/>
          <p:cNvGrpSpPr/>
          <p:nvPr/>
        </p:nvGrpSpPr>
        <p:grpSpPr>
          <a:xfrm>
            <a:off x="1268237" y="326741"/>
            <a:ext cx="7660861" cy="3917910"/>
            <a:chOff x="0" y="0"/>
            <a:chExt cx="1938364" cy="991316"/>
          </a:xfrm>
        </p:grpSpPr>
        <p:sp>
          <p:nvSpPr>
            <p:cNvPr id="8" name="Freeform 8"/>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9" name="TextBox 9"/>
            <p:cNvSpPr txBox="1"/>
            <p:nvPr/>
          </p:nvSpPr>
          <p:spPr>
            <a:xfrm>
              <a:off x="0" y="-38100"/>
              <a:ext cx="1938364" cy="1029416"/>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pic>
        <p:nvPicPr>
          <p:cNvPr id="11" name="Picture 10">
            <a:extLst>
              <a:ext uri="{FF2B5EF4-FFF2-40B4-BE49-F238E27FC236}">
                <a16:creationId xmlns:a16="http://schemas.microsoft.com/office/drawing/2014/main" id="{710F6F55-3CCA-445D-8C68-08EB659283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1567" y="663947"/>
            <a:ext cx="6934199" cy="3243498"/>
          </a:xfrm>
          <a:prstGeom prst="rect">
            <a:avLst/>
          </a:prstGeom>
        </p:spPr>
      </p:pic>
    </p:spTree>
    <p:extLst>
      <p:ext uri="{BB962C8B-B14F-4D97-AF65-F5344CB8AC3E}">
        <p14:creationId xmlns:p14="http://schemas.microsoft.com/office/powerpoint/2010/main" val="29375612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67764" y="-110329"/>
            <a:ext cx="9511764" cy="10507658"/>
            <a:chOff x="0" y="0"/>
            <a:chExt cx="2505156" cy="2767449"/>
          </a:xfrm>
        </p:grpSpPr>
        <p:sp>
          <p:nvSpPr>
            <p:cNvPr id="3" name="Freeform 3"/>
            <p:cNvSpPr/>
            <p:nvPr/>
          </p:nvSpPr>
          <p:spPr>
            <a:xfrm>
              <a:off x="0" y="0"/>
              <a:ext cx="2505156" cy="2767449"/>
            </a:xfrm>
            <a:custGeom>
              <a:avLst/>
              <a:gdLst/>
              <a:ahLst/>
              <a:cxnLst/>
              <a:rect l="l" t="t" r="r" b="b"/>
              <a:pathLst>
                <a:path w="2505156" h="2767449">
                  <a:moveTo>
                    <a:pt x="0" y="0"/>
                  </a:moveTo>
                  <a:lnTo>
                    <a:pt x="2505156" y="0"/>
                  </a:lnTo>
                  <a:lnTo>
                    <a:pt x="2505156" y="2767449"/>
                  </a:lnTo>
                  <a:lnTo>
                    <a:pt x="0" y="2767449"/>
                  </a:lnTo>
                  <a:close/>
                </a:path>
              </a:pathLst>
            </a:custGeom>
            <a:solidFill>
              <a:srgbClr val="FFF6E3"/>
            </a:solidFill>
          </p:spPr>
        </p:sp>
        <p:sp>
          <p:nvSpPr>
            <p:cNvPr id="4" name="TextBox 4"/>
            <p:cNvSpPr txBox="1"/>
            <p:nvPr/>
          </p:nvSpPr>
          <p:spPr>
            <a:xfrm>
              <a:off x="0" y="-38100"/>
              <a:ext cx="2505156" cy="2805549"/>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5" name="Group 5"/>
          <p:cNvGrpSpPr/>
          <p:nvPr/>
        </p:nvGrpSpPr>
        <p:grpSpPr>
          <a:xfrm rot="-277504">
            <a:off x="10805663" y="3900333"/>
            <a:ext cx="5289193" cy="2924817"/>
            <a:chOff x="0" y="0"/>
            <a:chExt cx="1393038" cy="770322"/>
          </a:xfrm>
        </p:grpSpPr>
        <p:sp>
          <p:nvSpPr>
            <p:cNvPr id="6" name="Freeform 6"/>
            <p:cNvSpPr/>
            <p:nvPr/>
          </p:nvSpPr>
          <p:spPr>
            <a:xfrm>
              <a:off x="0" y="0"/>
              <a:ext cx="1393039" cy="770322"/>
            </a:xfrm>
            <a:custGeom>
              <a:avLst/>
              <a:gdLst/>
              <a:ahLst/>
              <a:cxnLst/>
              <a:rect l="l" t="t" r="r" b="b"/>
              <a:pathLst>
                <a:path w="1393039" h="770322">
                  <a:moveTo>
                    <a:pt x="0" y="0"/>
                  </a:moveTo>
                  <a:lnTo>
                    <a:pt x="1393039" y="0"/>
                  </a:lnTo>
                  <a:lnTo>
                    <a:pt x="1393039" y="770322"/>
                  </a:lnTo>
                  <a:lnTo>
                    <a:pt x="0" y="770322"/>
                  </a:lnTo>
                  <a:close/>
                </a:path>
              </a:pathLst>
            </a:custGeom>
            <a:solidFill>
              <a:srgbClr val="FFF6E3"/>
            </a:solidFill>
            <a:ln w="19050" cap="sq">
              <a:solidFill>
                <a:srgbClr val="000000"/>
              </a:solidFill>
              <a:prstDash val="solid"/>
              <a:miter/>
            </a:ln>
          </p:spPr>
        </p:sp>
        <p:sp>
          <p:nvSpPr>
            <p:cNvPr id="7" name="TextBox 7"/>
            <p:cNvSpPr txBox="1"/>
            <p:nvPr/>
          </p:nvSpPr>
          <p:spPr>
            <a:xfrm>
              <a:off x="0" y="-38100"/>
              <a:ext cx="1393038" cy="808422"/>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8" name="Group 8"/>
          <p:cNvGrpSpPr/>
          <p:nvPr/>
        </p:nvGrpSpPr>
        <p:grpSpPr>
          <a:xfrm rot="-134315">
            <a:off x="10751458" y="3831904"/>
            <a:ext cx="5289193" cy="2924817"/>
            <a:chOff x="0" y="0"/>
            <a:chExt cx="1393038" cy="770322"/>
          </a:xfrm>
        </p:grpSpPr>
        <p:sp>
          <p:nvSpPr>
            <p:cNvPr id="9" name="Freeform 9"/>
            <p:cNvSpPr/>
            <p:nvPr/>
          </p:nvSpPr>
          <p:spPr>
            <a:xfrm>
              <a:off x="0" y="0"/>
              <a:ext cx="1393039" cy="770322"/>
            </a:xfrm>
            <a:custGeom>
              <a:avLst/>
              <a:gdLst/>
              <a:ahLst/>
              <a:cxnLst/>
              <a:rect l="l" t="t" r="r" b="b"/>
              <a:pathLst>
                <a:path w="1393039" h="770322">
                  <a:moveTo>
                    <a:pt x="0" y="0"/>
                  </a:moveTo>
                  <a:lnTo>
                    <a:pt x="1393039" y="0"/>
                  </a:lnTo>
                  <a:lnTo>
                    <a:pt x="1393039" y="770322"/>
                  </a:lnTo>
                  <a:lnTo>
                    <a:pt x="0" y="770322"/>
                  </a:lnTo>
                  <a:close/>
                </a:path>
              </a:pathLst>
            </a:custGeom>
            <a:solidFill>
              <a:srgbClr val="FFF6E3"/>
            </a:solidFill>
            <a:ln w="19050" cap="sq">
              <a:solidFill>
                <a:srgbClr val="000000"/>
              </a:solidFill>
              <a:prstDash val="solid"/>
              <a:miter/>
            </a:ln>
          </p:spPr>
        </p:sp>
        <p:sp>
          <p:nvSpPr>
            <p:cNvPr id="10" name="TextBox 10"/>
            <p:cNvSpPr txBox="1"/>
            <p:nvPr/>
          </p:nvSpPr>
          <p:spPr>
            <a:xfrm>
              <a:off x="0" y="-38100"/>
              <a:ext cx="1393038" cy="808422"/>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grpSp>
        <p:nvGrpSpPr>
          <p:cNvPr id="11" name="Group 11"/>
          <p:cNvGrpSpPr/>
          <p:nvPr/>
        </p:nvGrpSpPr>
        <p:grpSpPr>
          <a:xfrm>
            <a:off x="10696353" y="3681092"/>
            <a:ext cx="5289193" cy="2924817"/>
            <a:chOff x="0" y="0"/>
            <a:chExt cx="1393038" cy="770322"/>
          </a:xfrm>
        </p:grpSpPr>
        <p:sp>
          <p:nvSpPr>
            <p:cNvPr id="12" name="Freeform 12"/>
            <p:cNvSpPr/>
            <p:nvPr/>
          </p:nvSpPr>
          <p:spPr>
            <a:xfrm>
              <a:off x="0" y="0"/>
              <a:ext cx="1393039" cy="770322"/>
            </a:xfrm>
            <a:custGeom>
              <a:avLst/>
              <a:gdLst/>
              <a:ahLst/>
              <a:cxnLst/>
              <a:rect l="l" t="t" r="r" b="b"/>
              <a:pathLst>
                <a:path w="1393039" h="770322">
                  <a:moveTo>
                    <a:pt x="0" y="0"/>
                  </a:moveTo>
                  <a:lnTo>
                    <a:pt x="1393039" y="0"/>
                  </a:lnTo>
                  <a:lnTo>
                    <a:pt x="1393039" y="770322"/>
                  </a:lnTo>
                  <a:lnTo>
                    <a:pt x="0" y="770322"/>
                  </a:lnTo>
                  <a:close/>
                </a:path>
              </a:pathLst>
            </a:custGeom>
            <a:solidFill>
              <a:srgbClr val="FFF6E3"/>
            </a:solidFill>
            <a:ln w="19050" cap="sq">
              <a:solidFill>
                <a:srgbClr val="000000"/>
              </a:solidFill>
              <a:prstDash val="solid"/>
              <a:miter/>
            </a:ln>
          </p:spPr>
        </p:sp>
        <p:sp>
          <p:nvSpPr>
            <p:cNvPr id="13" name="TextBox 13"/>
            <p:cNvSpPr txBox="1"/>
            <p:nvPr/>
          </p:nvSpPr>
          <p:spPr>
            <a:xfrm>
              <a:off x="0" y="-38100"/>
              <a:ext cx="1393038" cy="808422"/>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4" name="TextBox 14"/>
          <p:cNvSpPr txBox="1"/>
          <p:nvPr/>
        </p:nvSpPr>
        <p:spPr>
          <a:xfrm>
            <a:off x="11439642" y="4176712"/>
            <a:ext cx="3802615" cy="339725"/>
          </a:xfrm>
          <a:prstGeom prst="rect">
            <a:avLst/>
          </a:prstGeom>
        </p:spPr>
        <p:txBody>
          <a:bodyPr lIns="0" tIns="0" rIns="0" bIns="0" rtlCol="0" anchor="t">
            <a:spAutoFit/>
          </a:bodyPr>
          <a:lstStyle/>
          <a:p>
            <a:pPr algn="ctr">
              <a:lnSpc>
                <a:spcPts val="2799"/>
              </a:lnSpc>
            </a:pPr>
            <a:r>
              <a:rPr lang="en-US" sz="1999">
                <a:solidFill>
                  <a:srgbClr val="000000"/>
                </a:solidFill>
                <a:latin typeface="Candara" panose="020E0502030303020204" pitchFamily="34" charset="0"/>
              </a:rPr>
              <a:t>+123-456-7890</a:t>
            </a:r>
          </a:p>
        </p:txBody>
      </p:sp>
      <p:sp>
        <p:nvSpPr>
          <p:cNvPr id="15" name="TextBox 15"/>
          <p:cNvSpPr txBox="1"/>
          <p:nvPr/>
        </p:nvSpPr>
        <p:spPr>
          <a:xfrm>
            <a:off x="11439642" y="4954587"/>
            <a:ext cx="3802615" cy="339725"/>
          </a:xfrm>
          <a:prstGeom prst="rect">
            <a:avLst/>
          </a:prstGeom>
        </p:spPr>
        <p:txBody>
          <a:bodyPr lIns="0" tIns="0" rIns="0" bIns="0" rtlCol="0" anchor="t">
            <a:spAutoFit/>
          </a:bodyPr>
          <a:lstStyle/>
          <a:p>
            <a:pPr algn="ctr">
              <a:lnSpc>
                <a:spcPts val="2799"/>
              </a:lnSpc>
            </a:pPr>
            <a:r>
              <a:rPr lang="en-US" sz="1999">
                <a:solidFill>
                  <a:srgbClr val="000000"/>
                </a:solidFill>
                <a:latin typeface="Candara" panose="020E0502030303020204" pitchFamily="34" charset="0"/>
              </a:rPr>
              <a:t>hello@reallygreatsite.com</a:t>
            </a:r>
          </a:p>
        </p:txBody>
      </p:sp>
      <p:sp>
        <p:nvSpPr>
          <p:cNvPr id="16" name="TextBox 16"/>
          <p:cNvSpPr txBox="1"/>
          <p:nvPr/>
        </p:nvSpPr>
        <p:spPr>
          <a:xfrm>
            <a:off x="11439642" y="5736933"/>
            <a:ext cx="3802615" cy="339725"/>
          </a:xfrm>
          <a:prstGeom prst="rect">
            <a:avLst/>
          </a:prstGeom>
        </p:spPr>
        <p:txBody>
          <a:bodyPr lIns="0" tIns="0" rIns="0" bIns="0" rtlCol="0" anchor="t">
            <a:spAutoFit/>
          </a:bodyPr>
          <a:lstStyle/>
          <a:p>
            <a:pPr algn="ctr">
              <a:lnSpc>
                <a:spcPts val="2799"/>
              </a:lnSpc>
            </a:pPr>
            <a:r>
              <a:rPr lang="en-US" sz="1999">
                <a:solidFill>
                  <a:srgbClr val="000000"/>
                </a:solidFill>
                <a:latin typeface="Candara" panose="020E0502030303020204" pitchFamily="34" charset="0"/>
              </a:rPr>
              <a:t>www.reallygreatsite.com</a:t>
            </a:r>
          </a:p>
        </p:txBody>
      </p:sp>
      <p:sp>
        <p:nvSpPr>
          <p:cNvPr id="17" name="TextBox 17"/>
          <p:cNvSpPr txBox="1"/>
          <p:nvPr/>
        </p:nvSpPr>
        <p:spPr>
          <a:xfrm>
            <a:off x="1028700" y="2584685"/>
            <a:ext cx="7947263" cy="4203700"/>
          </a:xfrm>
          <a:prstGeom prst="rect">
            <a:avLst/>
          </a:prstGeom>
        </p:spPr>
        <p:txBody>
          <a:bodyPr lIns="0" tIns="0" rIns="0" bIns="0" rtlCol="0" anchor="t">
            <a:spAutoFit/>
          </a:bodyPr>
          <a:lstStyle/>
          <a:p>
            <a:pPr>
              <a:lnSpc>
                <a:spcPts val="10999"/>
              </a:lnSpc>
            </a:pPr>
            <a:r>
              <a:rPr lang="en-US" sz="9999">
                <a:solidFill>
                  <a:srgbClr val="000000"/>
                </a:solidFill>
                <a:latin typeface="Candara" panose="020E0502030303020204" pitchFamily="34" charset="0"/>
              </a:rPr>
              <a:t>THANKS</a:t>
            </a:r>
          </a:p>
          <a:p>
            <a:pPr>
              <a:lnSpc>
                <a:spcPts val="10999"/>
              </a:lnSpc>
            </a:pPr>
            <a:r>
              <a:rPr lang="en-US" sz="9999">
                <a:solidFill>
                  <a:srgbClr val="000000"/>
                </a:solidFill>
                <a:latin typeface="Candara" panose="020E0502030303020204" pitchFamily="34" charset="0"/>
              </a:rPr>
              <a:t>FOR WATCHING</a:t>
            </a:r>
          </a:p>
        </p:txBody>
      </p:sp>
      <p:sp>
        <p:nvSpPr>
          <p:cNvPr id="18" name="TextBox 18"/>
          <p:cNvSpPr txBox="1"/>
          <p:nvPr/>
        </p:nvSpPr>
        <p:spPr>
          <a:xfrm>
            <a:off x="1028700" y="6981590"/>
            <a:ext cx="7266590" cy="815975"/>
          </a:xfrm>
          <a:prstGeom prst="rect">
            <a:avLst/>
          </a:prstGeom>
        </p:spPr>
        <p:txBody>
          <a:bodyPr lIns="0" tIns="0" rIns="0" bIns="0" rtlCol="0" anchor="t">
            <a:spAutoFit/>
          </a:bodyPr>
          <a:lstStyle/>
          <a:p>
            <a:pPr>
              <a:lnSpc>
                <a:spcPts val="3249"/>
              </a:lnSpc>
            </a:pPr>
            <a:r>
              <a:rPr lang="en-US" sz="2499">
                <a:solidFill>
                  <a:srgbClr val="000000"/>
                </a:solidFill>
                <a:latin typeface="Candara" panose="020E0502030303020204" pitchFamily="34" charset="0"/>
              </a:rPr>
              <a:t>Lorem ipsum dolor sit amet, consectetur adipiscing elit. Integer nec odio.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615402" y="-113998"/>
            <a:ext cx="9420396" cy="10882315"/>
            <a:chOff x="0" y="0"/>
            <a:chExt cx="2481092" cy="2866124"/>
          </a:xfrm>
        </p:grpSpPr>
        <p:sp>
          <p:nvSpPr>
            <p:cNvPr id="3" name="Freeform 3"/>
            <p:cNvSpPr/>
            <p:nvPr/>
          </p:nvSpPr>
          <p:spPr>
            <a:xfrm>
              <a:off x="0" y="0"/>
              <a:ext cx="2481092" cy="2866124"/>
            </a:xfrm>
            <a:custGeom>
              <a:avLst/>
              <a:gdLst/>
              <a:ahLst/>
              <a:cxnLst/>
              <a:rect l="l" t="t" r="r" b="b"/>
              <a:pathLst>
                <a:path w="2481092" h="2866124">
                  <a:moveTo>
                    <a:pt x="0" y="0"/>
                  </a:moveTo>
                  <a:lnTo>
                    <a:pt x="2481092" y="0"/>
                  </a:lnTo>
                  <a:lnTo>
                    <a:pt x="2481092" y="2866124"/>
                  </a:lnTo>
                  <a:lnTo>
                    <a:pt x="0" y="2866124"/>
                  </a:lnTo>
                  <a:close/>
                </a:path>
              </a:pathLst>
            </a:custGeom>
            <a:solidFill>
              <a:srgbClr val="FFF6E3"/>
            </a:solidFill>
          </p:spPr>
        </p:sp>
        <p:sp>
          <p:nvSpPr>
            <p:cNvPr id="4" name="TextBox 4"/>
            <p:cNvSpPr txBox="1"/>
            <p:nvPr/>
          </p:nvSpPr>
          <p:spPr>
            <a:xfrm>
              <a:off x="0" y="-38100"/>
              <a:ext cx="2481092" cy="2904224"/>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4">
            <a:extLst>
              <a:ext uri="{FF2B5EF4-FFF2-40B4-BE49-F238E27FC236}">
                <a16:creationId xmlns:a16="http://schemas.microsoft.com/office/drawing/2014/main" id="{5954FC2E-2FF0-4A59-AF64-65B474192AFA}"/>
              </a:ext>
            </a:extLst>
          </p:cNvPr>
          <p:cNvSpPr txBox="1"/>
          <p:nvPr/>
        </p:nvSpPr>
        <p:spPr>
          <a:xfrm>
            <a:off x="1143000" y="1181827"/>
            <a:ext cx="14630400" cy="837473"/>
          </a:xfrm>
          <a:prstGeom prst="rect">
            <a:avLst/>
          </a:prstGeom>
          <a:noFill/>
        </p:spPr>
        <p:txBody>
          <a:bodyPr wrap="square" rtlCol="0">
            <a:spAutoFit/>
          </a:bodyPr>
          <a:lstStyle/>
          <a:p>
            <a:pPr algn="ctr">
              <a:lnSpc>
                <a:spcPct val="150000"/>
              </a:lnSpc>
            </a:pPr>
            <a:r>
              <a:rPr lang="en-US" sz="3600" b="1" dirty="0">
                <a:solidFill>
                  <a:srgbClr val="222222"/>
                </a:solidFill>
                <a:latin typeface="Candara" panose="020E0502030303020204" pitchFamily="34" charset="0"/>
              </a:rPr>
              <a:t>HIGHLIGHTS OF PROGRAM</a:t>
            </a:r>
            <a:endParaRPr lang="en-IN" sz="3600" b="1" dirty="0">
              <a:solidFill>
                <a:srgbClr val="222222"/>
              </a:solidFill>
              <a:latin typeface="Candara" panose="020E0502030303020204" pitchFamily="34" charset="0"/>
            </a:endParaRPr>
          </a:p>
        </p:txBody>
      </p:sp>
      <p:sp>
        <p:nvSpPr>
          <p:cNvPr id="9" name="TextBox 8">
            <a:extLst>
              <a:ext uri="{FF2B5EF4-FFF2-40B4-BE49-F238E27FC236}">
                <a16:creationId xmlns:a16="http://schemas.microsoft.com/office/drawing/2014/main" id="{F936935A-D031-4813-86D8-4C5430814150}"/>
              </a:ext>
            </a:extLst>
          </p:cNvPr>
          <p:cNvSpPr txBox="1"/>
          <p:nvPr/>
        </p:nvSpPr>
        <p:spPr>
          <a:xfrm>
            <a:off x="1371600" y="3096280"/>
            <a:ext cx="14249400" cy="584775"/>
          </a:xfrm>
          <a:prstGeom prst="rect">
            <a:avLst/>
          </a:prstGeom>
          <a:noFill/>
        </p:spPr>
        <p:txBody>
          <a:bodyPr wrap="square">
            <a:spAutoFit/>
          </a:bodyPr>
          <a:lstStyle/>
          <a:p>
            <a:pPr algn="ctr"/>
            <a:r>
              <a:rPr lang="en-US" sz="3200" dirty="0"/>
              <a:t>1</a:t>
            </a:r>
            <a:r>
              <a:rPr lang="en-IN" sz="3200" dirty="0"/>
              <a:t>00% PLACEMENT ASSISTANCE</a:t>
            </a:r>
          </a:p>
        </p:txBody>
      </p:sp>
      <p:sp>
        <p:nvSpPr>
          <p:cNvPr id="12" name="TextBox 11">
            <a:extLst>
              <a:ext uri="{FF2B5EF4-FFF2-40B4-BE49-F238E27FC236}">
                <a16:creationId xmlns:a16="http://schemas.microsoft.com/office/drawing/2014/main" id="{B47D5FA5-B804-44E0-A49D-ACB7488A7BC0}"/>
              </a:ext>
            </a:extLst>
          </p:cNvPr>
          <p:cNvSpPr txBox="1"/>
          <p:nvPr/>
        </p:nvSpPr>
        <p:spPr>
          <a:xfrm>
            <a:off x="1143000" y="4467880"/>
            <a:ext cx="14249400" cy="584775"/>
          </a:xfrm>
          <a:prstGeom prst="rect">
            <a:avLst/>
          </a:prstGeom>
          <a:noFill/>
        </p:spPr>
        <p:txBody>
          <a:bodyPr wrap="square">
            <a:spAutoFit/>
          </a:bodyPr>
          <a:lstStyle/>
          <a:p>
            <a:pPr algn="ctr"/>
            <a:r>
              <a:rPr lang="en-US" sz="3200" dirty="0"/>
              <a:t>IBM CERTIFICATIONS</a:t>
            </a:r>
            <a:endParaRPr lang="en-IN" sz="3200" dirty="0"/>
          </a:p>
        </p:txBody>
      </p:sp>
      <p:sp>
        <p:nvSpPr>
          <p:cNvPr id="13" name="TextBox 12">
            <a:extLst>
              <a:ext uri="{FF2B5EF4-FFF2-40B4-BE49-F238E27FC236}">
                <a16:creationId xmlns:a16="http://schemas.microsoft.com/office/drawing/2014/main" id="{A243F5C0-DB7E-41A0-B9AF-5F75335D42AC}"/>
              </a:ext>
            </a:extLst>
          </p:cNvPr>
          <p:cNvSpPr txBox="1"/>
          <p:nvPr/>
        </p:nvSpPr>
        <p:spPr>
          <a:xfrm>
            <a:off x="1219200" y="5859910"/>
            <a:ext cx="14249400" cy="584775"/>
          </a:xfrm>
          <a:prstGeom prst="rect">
            <a:avLst/>
          </a:prstGeom>
          <a:noFill/>
        </p:spPr>
        <p:txBody>
          <a:bodyPr wrap="square">
            <a:spAutoFit/>
          </a:bodyPr>
          <a:lstStyle/>
          <a:p>
            <a:pPr algn="ctr"/>
            <a:r>
              <a:rPr lang="en-US" sz="3200" dirty="0"/>
              <a:t>INTERNSHIP</a:t>
            </a:r>
            <a:endParaRPr lang="en-IN" sz="3200" dirty="0"/>
          </a:p>
        </p:txBody>
      </p:sp>
      <p:pic>
        <p:nvPicPr>
          <p:cNvPr id="19" name="Graphic 18" descr="Business Growth with solid fill">
            <a:extLst>
              <a:ext uri="{FF2B5EF4-FFF2-40B4-BE49-F238E27FC236}">
                <a16:creationId xmlns:a16="http://schemas.microsoft.com/office/drawing/2014/main" id="{9B7D3251-E00B-4A28-ADAC-FBBD11F4EBD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81000" y="1981200"/>
            <a:ext cx="5372100" cy="5372100"/>
          </a:xfrm>
          <a:prstGeom prst="rect">
            <a:avLst/>
          </a:prstGeom>
        </p:spPr>
      </p:pic>
      <p:pic>
        <p:nvPicPr>
          <p:cNvPr id="21" name="Graphic 20" descr="Business Growth with solid fill">
            <a:extLst>
              <a:ext uri="{FF2B5EF4-FFF2-40B4-BE49-F238E27FC236}">
                <a16:creationId xmlns:a16="http://schemas.microsoft.com/office/drawing/2014/main" id="{6745E7B9-1F4C-43CE-A238-617D270A8ED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353800" y="2095500"/>
            <a:ext cx="5562600" cy="5562600"/>
          </a:xfrm>
          <a:prstGeom prst="rect">
            <a:avLst/>
          </a:prstGeom>
        </p:spPr>
      </p:pic>
    </p:spTree>
    <p:extLst>
      <p:ext uri="{BB962C8B-B14F-4D97-AF65-F5344CB8AC3E}">
        <p14:creationId xmlns:p14="http://schemas.microsoft.com/office/powerpoint/2010/main" val="15010325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9509" y="5143500"/>
            <a:ext cx="18727018" cy="5356113"/>
            <a:chOff x="0" y="0"/>
            <a:chExt cx="4932219" cy="1410663"/>
          </a:xfrm>
        </p:grpSpPr>
        <p:sp>
          <p:nvSpPr>
            <p:cNvPr id="3" name="Freeform 3"/>
            <p:cNvSpPr/>
            <p:nvPr/>
          </p:nvSpPr>
          <p:spPr>
            <a:xfrm>
              <a:off x="0" y="0"/>
              <a:ext cx="4932219" cy="1410663"/>
            </a:xfrm>
            <a:custGeom>
              <a:avLst/>
              <a:gdLst/>
              <a:ahLst/>
              <a:cxnLst/>
              <a:rect l="l" t="t" r="r" b="b"/>
              <a:pathLst>
                <a:path w="4932219" h="1410663">
                  <a:moveTo>
                    <a:pt x="0" y="0"/>
                  </a:moveTo>
                  <a:lnTo>
                    <a:pt x="4932219" y="0"/>
                  </a:lnTo>
                  <a:lnTo>
                    <a:pt x="4932219" y="1410663"/>
                  </a:lnTo>
                  <a:lnTo>
                    <a:pt x="0" y="1410663"/>
                  </a:lnTo>
                  <a:close/>
                </a:path>
              </a:pathLst>
            </a:custGeom>
            <a:solidFill>
              <a:srgbClr val="FFF6E3"/>
            </a:solidFill>
          </p:spPr>
        </p:sp>
        <p:sp>
          <p:nvSpPr>
            <p:cNvPr id="4" name="TextBox 4"/>
            <p:cNvSpPr txBox="1"/>
            <p:nvPr/>
          </p:nvSpPr>
          <p:spPr>
            <a:xfrm>
              <a:off x="0" y="-38100"/>
              <a:ext cx="4932219" cy="1448763"/>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1447800" y="2198201"/>
            <a:ext cx="8759376" cy="1113790"/>
          </a:xfrm>
          <a:prstGeom prst="rect">
            <a:avLst/>
          </a:prstGeom>
        </p:spPr>
        <p:txBody>
          <a:bodyPr lIns="0" tIns="0" rIns="0" bIns="0" rtlCol="0" anchor="t">
            <a:spAutoFit/>
          </a:bodyPr>
          <a:lstStyle/>
          <a:p>
            <a:pPr>
              <a:lnSpc>
                <a:spcPts val="8480"/>
              </a:lnSpc>
            </a:pPr>
            <a:r>
              <a:rPr lang="en-US" sz="8000" spc="552" dirty="0">
                <a:solidFill>
                  <a:srgbClr val="000000"/>
                </a:solidFill>
                <a:latin typeface="Candara" panose="020E0502030303020204" pitchFamily="34" charset="0"/>
              </a:rPr>
              <a:t>EXAMPLES</a:t>
            </a:r>
          </a:p>
        </p:txBody>
      </p:sp>
      <p:sp>
        <p:nvSpPr>
          <p:cNvPr id="8" name="TextBox 8"/>
          <p:cNvSpPr txBox="1"/>
          <p:nvPr/>
        </p:nvSpPr>
        <p:spPr>
          <a:xfrm>
            <a:off x="2429150" y="8668412"/>
            <a:ext cx="3912203" cy="337015"/>
          </a:xfrm>
          <a:prstGeom prst="rect">
            <a:avLst/>
          </a:prstGeom>
        </p:spPr>
        <p:txBody>
          <a:bodyPr lIns="0" tIns="0" rIns="0" bIns="0" rtlCol="0" anchor="t">
            <a:spAutoFit/>
          </a:bodyPr>
          <a:lstStyle/>
          <a:p>
            <a:pPr algn="ctr">
              <a:lnSpc>
                <a:spcPts val="2800"/>
              </a:lnSpc>
            </a:pPr>
            <a:r>
              <a:rPr lang="en-US" sz="2000" spc="102" dirty="0">
                <a:solidFill>
                  <a:srgbClr val="000000"/>
                </a:solidFill>
                <a:latin typeface="Candara" panose="020E0502030303020204" pitchFamily="34" charset="0"/>
              </a:rPr>
              <a:t>JAVASCRIPT</a:t>
            </a:r>
          </a:p>
        </p:txBody>
      </p:sp>
      <p:sp>
        <p:nvSpPr>
          <p:cNvPr id="9" name="TextBox 9"/>
          <p:cNvSpPr txBox="1"/>
          <p:nvPr/>
        </p:nvSpPr>
        <p:spPr>
          <a:xfrm>
            <a:off x="7189078" y="8668412"/>
            <a:ext cx="3912203" cy="337015"/>
          </a:xfrm>
          <a:prstGeom prst="rect">
            <a:avLst/>
          </a:prstGeom>
        </p:spPr>
        <p:txBody>
          <a:bodyPr lIns="0" tIns="0" rIns="0" bIns="0" rtlCol="0" anchor="t">
            <a:spAutoFit/>
          </a:bodyPr>
          <a:lstStyle/>
          <a:p>
            <a:pPr algn="ctr">
              <a:lnSpc>
                <a:spcPts val="2800"/>
              </a:lnSpc>
            </a:pPr>
            <a:r>
              <a:rPr lang="en-US" sz="2000" spc="102" dirty="0">
                <a:solidFill>
                  <a:srgbClr val="000000"/>
                </a:solidFill>
                <a:latin typeface="Candara" panose="020E0502030303020204" pitchFamily="34" charset="0"/>
              </a:rPr>
              <a:t>PHP</a:t>
            </a:r>
          </a:p>
        </p:txBody>
      </p:sp>
      <p:sp>
        <p:nvSpPr>
          <p:cNvPr id="10" name="TextBox 10"/>
          <p:cNvSpPr txBox="1"/>
          <p:nvPr/>
        </p:nvSpPr>
        <p:spPr>
          <a:xfrm>
            <a:off x="11946647" y="8668412"/>
            <a:ext cx="3912203" cy="337015"/>
          </a:xfrm>
          <a:prstGeom prst="rect">
            <a:avLst/>
          </a:prstGeom>
        </p:spPr>
        <p:txBody>
          <a:bodyPr lIns="0" tIns="0" rIns="0" bIns="0" rtlCol="0" anchor="t">
            <a:spAutoFit/>
          </a:bodyPr>
          <a:lstStyle/>
          <a:p>
            <a:pPr algn="ctr">
              <a:lnSpc>
                <a:spcPts val="2800"/>
              </a:lnSpc>
            </a:pPr>
            <a:r>
              <a:rPr lang="en-US" sz="2000" spc="102" dirty="0">
                <a:solidFill>
                  <a:srgbClr val="000000"/>
                </a:solidFill>
                <a:latin typeface="Candara" panose="020E0502030303020204" pitchFamily="34" charset="0"/>
              </a:rPr>
              <a:t>GO</a:t>
            </a:r>
          </a:p>
        </p:txBody>
      </p:sp>
      <p:sp>
        <p:nvSpPr>
          <p:cNvPr id="11" name="TextBox 11"/>
          <p:cNvSpPr txBox="1"/>
          <p:nvPr/>
        </p:nvSpPr>
        <p:spPr>
          <a:xfrm>
            <a:off x="11850485" y="4175595"/>
            <a:ext cx="3912203" cy="337015"/>
          </a:xfrm>
          <a:prstGeom prst="rect">
            <a:avLst/>
          </a:prstGeom>
        </p:spPr>
        <p:txBody>
          <a:bodyPr lIns="0" tIns="0" rIns="0" bIns="0" rtlCol="0" anchor="t">
            <a:spAutoFit/>
          </a:bodyPr>
          <a:lstStyle/>
          <a:p>
            <a:pPr algn="ctr">
              <a:lnSpc>
                <a:spcPts val="2800"/>
              </a:lnSpc>
            </a:pPr>
            <a:r>
              <a:rPr lang="en-US" sz="2000" spc="102" dirty="0">
                <a:solidFill>
                  <a:srgbClr val="000000"/>
                </a:solidFill>
                <a:latin typeface="Candara" panose="020E0502030303020204" pitchFamily="34" charset="0"/>
              </a:rPr>
              <a:t>PYTHON</a:t>
            </a:r>
          </a:p>
        </p:txBody>
      </p:sp>
      <p:grpSp>
        <p:nvGrpSpPr>
          <p:cNvPr id="12" name="Group 12"/>
          <p:cNvGrpSpPr/>
          <p:nvPr/>
        </p:nvGrpSpPr>
        <p:grpSpPr>
          <a:xfrm>
            <a:off x="2429150" y="5915495"/>
            <a:ext cx="3912203" cy="2664836"/>
            <a:chOff x="0" y="0"/>
            <a:chExt cx="5216270" cy="3553114"/>
          </a:xfrm>
        </p:grpSpPr>
        <p:pic>
          <p:nvPicPr>
            <p:cNvPr id="13" name="Picture 13"/>
            <p:cNvPicPr>
              <a:picLocks noChangeAspect="1"/>
            </p:cNvPicPr>
            <p:nvPr/>
          </p:nvPicPr>
          <p:blipFill>
            <a:blip r:embed="rId2"/>
            <a:srcRect l="1063" r="1063"/>
            <a:stretch>
              <a:fillRect/>
            </a:stretch>
          </p:blipFill>
          <p:spPr>
            <a:xfrm>
              <a:off x="0" y="0"/>
              <a:ext cx="5216270" cy="3553114"/>
            </a:xfrm>
            <a:prstGeom prst="rect">
              <a:avLst/>
            </a:prstGeom>
          </p:spPr>
        </p:pic>
      </p:grpSp>
      <p:grpSp>
        <p:nvGrpSpPr>
          <p:cNvPr id="14" name="Group 14"/>
          <p:cNvGrpSpPr/>
          <p:nvPr/>
        </p:nvGrpSpPr>
        <p:grpSpPr>
          <a:xfrm>
            <a:off x="7189078" y="5915495"/>
            <a:ext cx="3912203" cy="2664836"/>
            <a:chOff x="0" y="0"/>
            <a:chExt cx="5216270" cy="3553114"/>
          </a:xfrm>
        </p:grpSpPr>
        <p:pic>
          <p:nvPicPr>
            <p:cNvPr id="15" name="Picture 15"/>
            <p:cNvPicPr>
              <a:picLocks noChangeAspect="1"/>
            </p:cNvPicPr>
            <p:nvPr/>
          </p:nvPicPr>
          <p:blipFill>
            <a:blip r:embed="rId3"/>
            <a:srcRect l="1094" r="1094"/>
            <a:stretch>
              <a:fillRect/>
            </a:stretch>
          </p:blipFill>
          <p:spPr>
            <a:xfrm>
              <a:off x="0" y="0"/>
              <a:ext cx="5216270" cy="3553114"/>
            </a:xfrm>
            <a:prstGeom prst="rect">
              <a:avLst/>
            </a:prstGeom>
          </p:spPr>
        </p:pic>
      </p:grpSp>
      <p:grpSp>
        <p:nvGrpSpPr>
          <p:cNvPr id="16" name="Group 16"/>
          <p:cNvGrpSpPr/>
          <p:nvPr/>
        </p:nvGrpSpPr>
        <p:grpSpPr>
          <a:xfrm>
            <a:off x="11946647" y="5915495"/>
            <a:ext cx="3912203" cy="2664836"/>
            <a:chOff x="0" y="0"/>
            <a:chExt cx="5216270" cy="3553114"/>
          </a:xfrm>
        </p:grpSpPr>
        <p:pic>
          <p:nvPicPr>
            <p:cNvPr id="17" name="Picture 17"/>
            <p:cNvPicPr>
              <a:picLocks noChangeAspect="1"/>
            </p:cNvPicPr>
            <p:nvPr/>
          </p:nvPicPr>
          <p:blipFill>
            <a:blip r:embed="rId4"/>
            <a:srcRect l="1094" r="1094"/>
            <a:stretch>
              <a:fillRect/>
            </a:stretch>
          </p:blipFill>
          <p:spPr>
            <a:xfrm>
              <a:off x="0" y="0"/>
              <a:ext cx="5216270" cy="3553114"/>
            </a:xfrm>
            <a:prstGeom prst="rect">
              <a:avLst/>
            </a:prstGeom>
          </p:spPr>
        </p:pic>
      </p:grpSp>
      <p:pic>
        <p:nvPicPr>
          <p:cNvPr id="7" name="Picture 6">
            <a:extLst>
              <a:ext uri="{FF2B5EF4-FFF2-40B4-BE49-F238E27FC236}">
                <a16:creationId xmlns:a16="http://schemas.microsoft.com/office/drawing/2014/main" id="{F3D199F8-F1E9-A837-9A85-3D5A343C00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39860" y="1409700"/>
            <a:ext cx="3762139" cy="2429588"/>
          </a:xfrm>
          <a:prstGeom prst="rect">
            <a:avLst/>
          </a:prstGeom>
        </p:spPr>
      </p:pic>
      <p:pic>
        <p:nvPicPr>
          <p:cNvPr id="21" name="Picture 20">
            <a:extLst>
              <a:ext uri="{FF2B5EF4-FFF2-40B4-BE49-F238E27FC236}">
                <a16:creationId xmlns:a16="http://schemas.microsoft.com/office/drawing/2014/main" id="{1B160478-15DF-A759-0B93-B427733506B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29150" y="5915495"/>
            <a:ext cx="3912203" cy="2664836"/>
          </a:xfrm>
          <a:prstGeom prst="rect">
            <a:avLst/>
          </a:prstGeom>
        </p:spPr>
      </p:pic>
      <p:pic>
        <p:nvPicPr>
          <p:cNvPr id="27" name="Picture 26">
            <a:extLst>
              <a:ext uri="{FF2B5EF4-FFF2-40B4-BE49-F238E27FC236}">
                <a16:creationId xmlns:a16="http://schemas.microsoft.com/office/drawing/2014/main" id="{A477B3C5-F2B8-4783-48E4-3F5CFCEB646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86720" y="5912030"/>
            <a:ext cx="3912202" cy="2664835"/>
          </a:xfrm>
          <a:prstGeom prst="rect">
            <a:avLst/>
          </a:prstGeom>
        </p:spPr>
      </p:pic>
      <p:pic>
        <p:nvPicPr>
          <p:cNvPr id="29" name="Picture 28">
            <a:extLst>
              <a:ext uri="{FF2B5EF4-FFF2-40B4-BE49-F238E27FC236}">
                <a16:creationId xmlns:a16="http://schemas.microsoft.com/office/drawing/2014/main" id="{943B3F82-A420-3AD3-B76A-110EAA9D39E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949005" y="5915495"/>
            <a:ext cx="3905605" cy="265700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337666" y="2840681"/>
            <a:ext cx="7366000" cy="1279449"/>
            <a:chOff x="0" y="0"/>
            <a:chExt cx="1940016" cy="336974"/>
          </a:xfrm>
        </p:grpSpPr>
        <p:sp>
          <p:nvSpPr>
            <p:cNvPr id="3" name="Freeform 3"/>
            <p:cNvSpPr/>
            <p:nvPr/>
          </p:nvSpPr>
          <p:spPr>
            <a:xfrm>
              <a:off x="0" y="0"/>
              <a:ext cx="1940016" cy="336974"/>
            </a:xfrm>
            <a:custGeom>
              <a:avLst/>
              <a:gdLst/>
              <a:ahLst/>
              <a:cxnLst/>
              <a:rect l="l" t="t" r="r" b="b"/>
              <a:pathLst>
                <a:path w="1940016" h="336974">
                  <a:moveTo>
                    <a:pt x="0" y="0"/>
                  </a:moveTo>
                  <a:lnTo>
                    <a:pt x="1940016" y="0"/>
                  </a:lnTo>
                  <a:lnTo>
                    <a:pt x="1940016" y="336974"/>
                  </a:lnTo>
                  <a:lnTo>
                    <a:pt x="0" y="336974"/>
                  </a:lnTo>
                  <a:close/>
                </a:path>
              </a:pathLst>
            </a:custGeom>
            <a:solidFill>
              <a:srgbClr val="FFF6E3"/>
            </a:solidFill>
          </p:spPr>
          <p:txBody>
            <a:bodyPr/>
            <a:lstStyle/>
            <a:p>
              <a:endParaRPr lang="en-IN" dirty="0">
                <a:latin typeface="Candara" panose="020E0502030303020204" pitchFamily="34" charset="0"/>
              </a:endParaRPr>
            </a:p>
          </p:txBody>
        </p:sp>
        <p:sp>
          <p:nvSpPr>
            <p:cNvPr id="4" name="TextBox 4"/>
            <p:cNvSpPr txBox="1"/>
            <p:nvPr/>
          </p:nvSpPr>
          <p:spPr>
            <a:xfrm>
              <a:off x="0" y="-38100"/>
              <a:ext cx="1940016" cy="375074"/>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8" name="TextBox 8"/>
          <p:cNvSpPr txBox="1"/>
          <p:nvPr/>
        </p:nvSpPr>
        <p:spPr>
          <a:xfrm>
            <a:off x="11887200" y="3202088"/>
            <a:ext cx="3851106" cy="505523"/>
          </a:xfrm>
          <a:prstGeom prst="rect">
            <a:avLst/>
          </a:prstGeom>
        </p:spPr>
        <p:txBody>
          <a:bodyPr lIns="0" tIns="0" rIns="0" bIns="0" rtlCol="0" anchor="t">
            <a:spAutoFit/>
          </a:bodyPr>
          <a:lstStyle/>
          <a:p>
            <a:pPr marL="0" lvl="1" indent="0" algn="l">
              <a:lnSpc>
                <a:spcPts val="4200"/>
              </a:lnSpc>
            </a:pPr>
            <a:r>
              <a:rPr lang="en-US" sz="3000" dirty="0">
                <a:solidFill>
                  <a:srgbClr val="000000"/>
                </a:solidFill>
                <a:latin typeface="Candara" panose="020E0502030303020204" pitchFamily="34" charset="0"/>
              </a:rPr>
              <a:t>FRONDEND</a:t>
            </a:r>
            <a:endParaRPr lang="en-US" sz="3000" u="none" dirty="0">
              <a:solidFill>
                <a:srgbClr val="000000"/>
              </a:solidFill>
              <a:latin typeface="Candara" panose="020E0502030303020204" pitchFamily="34" charset="0"/>
            </a:endParaRPr>
          </a:p>
        </p:txBody>
      </p:sp>
      <p:sp>
        <p:nvSpPr>
          <p:cNvPr id="9" name="TextBox 9"/>
          <p:cNvSpPr txBox="1"/>
          <p:nvPr/>
        </p:nvSpPr>
        <p:spPr>
          <a:xfrm>
            <a:off x="11277332" y="4603044"/>
            <a:ext cx="5486668" cy="4345357"/>
          </a:xfrm>
          <a:prstGeom prst="rect">
            <a:avLst/>
          </a:prstGeom>
        </p:spPr>
        <p:txBody>
          <a:bodyPr lIns="0" tIns="0" rIns="0" bIns="0" rtlCol="0" anchor="t">
            <a:spAutoFit/>
          </a:bodyPr>
          <a:lstStyle/>
          <a:p>
            <a:pPr marL="521939" lvl="1" indent="-260970">
              <a:lnSpc>
                <a:spcPts val="3384"/>
              </a:lnSpc>
              <a:buFont typeface="Arial"/>
              <a:buChar char="•"/>
            </a:pPr>
            <a:r>
              <a:rPr lang="en-US" sz="2800" dirty="0">
                <a:latin typeface="Candara" panose="020E0502030303020204" pitchFamily="34" charset="0"/>
              </a:rPr>
              <a:t>what user interact directly</a:t>
            </a:r>
          </a:p>
          <a:p>
            <a:pPr marL="521939" lvl="1" indent="-260970">
              <a:lnSpc>
                <a:spcPts val="3384"/>
              </a:lnSpc>
              <a:buFont typeface="Arial"/>
              <a:buChar char="•"/>
            </a:pPr>
            <a:r>
              <a:rPr lang="en-US" sz="2800" dirty="0">
                <a:latin typeface="Candara" panose="020E0502030303020204" pitchFamily="34" charset="0"/>
              </a:rPr>
              <a:t>Design, Layout, Visual elements</a:t>
            </a:r>
          </a:p>
          <a:p>
            <a:pPr marL="521939" lvl="1" indent="-260970">
              <a:lnSpc>
                <a:spcPts val="3384"/>
              </a:lnSpc>
              <a:buFont typeface="Arial"/>
              <a:buChar char="•"/>
            </a:pPr>
            <a:endParaRPr lang="en-US" sz="2800" dirty="0">
              <a:latin typeface="Candara" panose="020E0502030303020204" pitchFamily="34" charset="0"/>
            </a:endParaRPr>
          </a:p>
          <a:p>
            <a:pPr marL="260969" lvl="1">
              <a:lnSpc>
                <a:spcPts val="3384"/>
              </a:lnSpc>
            </a:pPr>
            <a:r>
              <a:rPr lang="en-US" sz="2800" dirty="0">
                <a:latin typeface="Candara" panose="020E0502030303020204" pitchFamily="34" charset="0"/>
              </a:rPr>
              <a:t>examples:- </a:t>
            </a:r>
          </a:p>
          <a:p>
            <a:pPr marL="260969" lvl="1">
              <a:lnSpc>
                <a:spcPts val="3384"/>
              </a:lnSpc>
            </a:pPr>
            <a:endParaRPr lang="en-US" sz="2800" dirty="0">
              <a:latin typeface="Candara" panose="020E0502030303020204" pitchFamily="34" charset="0"/>
            </a:endParaRPr>
          </a:p>
          <a:p>
            <a:pPr marL="718169" lvl="1" indent="-457200">
              <a:lnSpc>
                <a:spcPts val="3384"/>
              </a:lnSpc>
              <a:buFont typeface="Wingdings" panose="05000000000000000000" pitchFamily="2" charset="2"/>
              <a:buChar char="§"/>
            </a:pPr>
            <a:r>
              <a:rPr lang="en-US" sz="2800" dirty="0">
                <a:latin typeface="Candara" panose="020E0502030303020204" pitchFamily="34" charset="0"/>
              </a:rPr>
              <a:t>HTML</a:t>
            </a:r>
          </a:p>
          <a:p>
            <a:pPr marL="718169" lvl="1" indent="-457200">
              <a:lnSpc>
                <a:spcPts val="3384"/>
              </a:lnSpc>
              <a:buFont typeface="Wingdings" panose="05000000000000000000" pitchFamily="2" charset="2"/>
              <a:buChar char="§"/>
            </a:pPr>
            <a:r>
              <a:rPr lang="en-US" sz="2800" dirty="0">
                <a:latin typeface="Candara" panose="020E0502030303020204" pitchFamily="34" charset="0"/>
              </a:rPr>
              <a:t>CSS</a:t>
            </a:r>
          </a:p>
          <a:p>
            <a:pPr marL="718169" lvl="1" indent="-457200">
              <a:lnSpc>
                <a:spcPts val="3384"/>
              </a:lnSpc>
              <a:buFont typeface="Wingdings" panose="05000000000000000000" pitchFamily="2" charset="2"/>
              <a:buChar char="§"/>
            </a:pPr>
            <a:r>
              <a:rPr lang="en-US" sz="2800" dirty="0">
                <a:latin typeface="Candara" panose="020E0502030303020204" pitchFamily="34" charset="0"/>
              </a:rPr>
              <a:t>Bootstrap</a:t>
            </a:r>
          </a:p>
          <a:p>
            <a:pPr marL="718169" lvl="1" indent="-457200">
              <a:lnSpc>
                <a:spcPts val="3384"/>
              </a:lnSpc>
              <a:buFont typeface="Wingdings" panose="05000000000000000000" pitchFamily="2" charset="2"/>
              <a:buChar char="§"/>
            </a:pPr>
            <a:r>
              <a:rPr lang="en-US" sz="2800" dirty="0">
                <a:latin typeface="Candara" panose="020E0502030303020204" pitchFamily="34" charset="0"/>
              </a:rPr>
              <a:t>Java script</a:t>
            </a:r>
          </a:p>
          <a:p>
            <a:pPr marL="0" lvl="0" indent="0" algn="l">
              <a:lnSpc>
                <a:spcPts val="3499"/>
              </a:lnSpc>
            </a:pPr>
            <a:endParaRPr lang="en-US" sz="2499" u="none" dirty="0">
              <a:solidFill>
                <a:srgbClr val="000000"/>
              </a:solidFill>
              <a:latin typeface="Candara" panose="020E0502030303020204" pitchFamily="34" charset="0"/>
            </a:endParaRPr>
          </a:p>
        </p:txBody>
      </p:sp>
      <p:grpSp>
        <p:nvGrpSpPr>
          <p:cNvPr id="12" name="Group 12"/>
          <p:cNvGrpSpPr/>
          <p:nvPr/>
        </p:nvGrpSpPr>
        <p:grpSpPr>
          <a:xfrm>
            <a:off x="-191351" y="-170090"/>
            <a:ext cx="10224351" cy="10627180"/>
            <a:chOff x="0" y="0"/>
            <a:chExt cx="2692833" cy="2798928"/>
          </a:xfrm>
        </p:grpSpPr>
        <p:sp>
          <p:nvSpPr>
            <p:cNvPr id="13" name="Freeform 13"/>
            <p:cNvSpPr/>
            <p:nvPr/>
          </p:nvSpPr>
          <p:spPr>
            <a:xfrm>
              <a:off x="0" y="0"/>
              <a:ext cx="2692833" cy="2798928"/>
            </a:xfrm>
            <a:custGeom>
              <a:avLst/>
              <a:gdLst/>
              <a:ahLst/>
              <a:cxnLst/>
              <a:rect l="l" t="t" r="r" b="b"/>
              <a:pathLst>
                <a:path w="2692833" h="2798928">
                  <a:moveTo>
                    <a:pt x="0" y="0"/>
                  </a:moveTo>
                  <a:lnTo>
                    <a:pt x="2692833" y="0"/>
                  </a:lnTo>
                  <a:lnTo>
                    <a:pt x="2692833" y="2798928"/>
                  </a:lnTo>
                  <a:lnTo>
                    <a:pt x="0" y="2798928"/>
                  </a:lnTo>
                  <a:close/>
                </a:path>
              </a:pathLst>
            </a:custGeom>
            <a:solidFill>
              <a:srgbClr val="FFF6E3"/>
            </a:solidFill>
          </p:spPr>
        </p:sp>
        <p:sp>
          <p:nvSpPr>
            <p:cNvPr id="14" name="TextBox 14"/>
            <p:cNvSpPr txBox="1"/>
            <p:nvPr/>
          </p:nvSpPr>
          <p:spPr>
            <a:xfrm>
              <a:off x="0" y="-38100"/>
              <a:ext cx="2692833" cy="2837028"/>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5" name="TextBox 15"/>
          <p:cNvSpPr txBox="1"/>
          <p:nvPr/>
        </p:nvSpPr>
        <p:spPr>
          <a:xfrm>
            <a:off x="1281539" y="3480406"/>
            <a:ext cx="7469921" cy="2310569"/>
          </a:xfrm>
          <a:prstGeom prst="rect">
            <a:avLst/>
          </a:prstGeom>
        </p:spPr>
        <p:txBody>
          <a:bodyPr lIns="0" tIns="0" rIns="0" bIns="0" rtlCol="0" anchor="t">
            <a:spAutoFit/>
          </a:bodyPr>
          <a:lstStyle/>
          <a:p>
            <a:pPr>
              <a:lnSpc>
                <a:spcPts val="9280"/>
              </a:lnSpc>
            </a:pPr>
            <a:r>
              <a:rPr lang="en-US" sz="6600" spc="376" dirty="0">
                <a:solidFill>
                  <a:srgbClr val="000000"/>
                </a:solidFill>
                <a:latin typeface="Candara" panose="020E0502030303020204" pitchFamily="34" charset="0"/>
              </a:rPr>
              <a:t> FULLSTACK </a:t>
            </a:r>
          </a:p>
          <a:p>
            <a:pPr algn="ctr">
              <a:lnSpc>
                <a:spcPts val="9280"/>
              </a:lnSpc>
            </a:pPr>
            <a:r>
              <a:rPr lang="en-US" sz="6600" spc="376" dirty="0">
                <a:solidFill>
                  <a:srgbClr val="000000"/>
                </a:solidFill>
                <a:latin typeface="Candara" panose="020E0502030303020204" pitchFamily="34" charset="0"/>
              </a:rPr>
              <a:t>DEVELOPMENT</a:t>
            </a:r>
          </a:p>
        </p:txBody>
      </p:sp>
      <p:sp>
        <p:nvSpPr>
          <p:cNvPr id="16" name="TextBox 16"/>
          <p:cNvSpPr txBox="1"/>
          <p:nvPr/>
        </p:nvSpPr>
        <p:spPr>
          <a:xfrm>
            <a:off x="1524000" y="6039061"/>
            <a:ext cx="6817704" cy="2276008"/>
          </a:xfrm>
          <a:prstGeom prst="rect">
            <a:avLst/>
          </a:prstGeom>
        </p:spPr>
        <p:txBody>
          <a:bodyPr wrap="square" lIns="0" tIns="0" rIns="0" bIns="0" rtlCol="0" anchor="t">
            <a:spAutoFit/>
          </a:bodyPr>
          <a:lstStyle/>
          <a:p>
            <a:pPr>
              <a:lnSpc>
                <a:spcPct val="150000"/>
              </a:lnSpc>
            </a:pPr>
            <a:r>
              <a:rPr lang="en-US" sz="2800" dirty="0">
                <a:latin typeface="Candara" panose="020E0502030303020204" pitchFamily="34" charset="0"/>
                <a:ea typeface="Arimo" panose="020B0604020202020204" charset="0"/>
                <a:cs typeface="Arimo" panose="020B0604020202020204" charset="0"/>
              </a:rPr>
              <a:t>Process of designing, creating, testing, and deploying a complete web application from start to finish.</a:t>
            </a:r>
          </a:p>
          <a:p>
            <a:pPr algn="ctr">
              <a:lnSpc>
                <a:spcPts val="2800"/>
              </a:lnSpc>
            </a:pPr>
            <a:endParaRPr lang="en-US" sz="2000" dirty="0">
              <a:solidFill>
                <a:srgbClr val="000000"/>
              </a:solidFill>
              <a:latin typeface="Candara" panose="020E0502030303020204" pitchFamily="34" charset="0"/>
            </a:endParaRPr>
          </a:p>
        </p:txBody>
      </p:sp>
      <p:sp>
        <p:nvSpPr>
          <p:cNvPr id="17" name="TextBox 17"/>
          <p:cNvSpPr txBox="1"/>
          <p:nvPr/>
        </p:nvSpPr>
        <p:spPr>
          <a:xfrm>
            <a:off x="3960424" y="7396398"/>
            <a:ext cx="2112150" cy="337015"/>
          </a:xfrm>
          <a:prstGeom prst="rect">
            <a:avLst/>
          </a:prstGeom>
        </p:spPr>
        <p:txBody>
          <a:bodyPr lIns="0" tIns="0" rIns="0" bIns="0" rtlCol="0" anchor="t">
            <a:spAutoFit/>
          </a:bodyPr>
          <a:lstStyle/>
          <a:p>
            <a:pPr algn="ctr">
              <a:lnSpc>
                <a:spcPts val="2800"/>
              </a:lnSpc>
            </a:pPr>
            <a:r>
              <a:rPr lang="en-US" sz="2000" dirty="0">
                <a:solidFill>
                  <a:srgbClr val="FFFFFF"/>
                </a:solidFill>
                <a:latin typeface="Candara" panose="020E0502030303020204" pitchFamily="34" charset="0"/>
              </a:rPr>
              <a:t>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78636" y="-147106"/>
            <a:ext cx="9254329" cy="10581211"/>
            <a:chOff x="0" y="0"/>
            <a:chExt cx="2437354" cy="2786821"/>
          </a:xfrm>
        </p:grpSpPr>
        <p:sp>
          <p:nvSpPr>
            <p:cNvPr id="3" name="Freeform 3"/>
            <p:cNvSpPr/>
            <p:nvPr/>
          </p:nvSpPr>
          <p:spPr>
            <a:xfrm>
              <a:off x="0" y="0"/>
              <a:ext cx="2437354" cy="2786821"/>
            </a:xfrm>
            <a:custGeom>
              <a:avLst/>
              <a:gdLst/>
              <a:ahLst/>
              <a:cxnLst/>
              <a:rect l="l" t="t" r="r" b="b"/>
              <a:pathLst>
                <a:path w="2437354" h="2786821">
                  <a:moveTo>
                    <a:pt x="0" y="0"/>
                  </a:moveTo>
                  <a:lnTo>
                    <a:pt x="2437354" y="0"/>
                  </a:lnTo>
                  <a:lnTo>
                    <a:pt x="2437354" y="2786821"/>
                  </a:lnTo>
                  <a:lnTo>
                    <a:pt x="0" y="2786821"/>
                  </a:lnTo>
                  <a:close/>
                </a:path>
              </a:pathLst>
            </a:custGeom>
            <a:solidFill>
              <a:srgbClr val="FFF6E3"/>
            </a:solidFill>
          </p:spPr>
        </p:sp>
        <p:sp>
          <p:nvSpPr>
            <p:cNvPr id="4" name="TextBox 4"/>
            <p:cNvSpPr txBox="1"/>
            <p:nvPr/>
          </p:nvSpPr>
          <p:spPr>
            <a:xfrm>
              <a:off x="0" y="-38100"/>
              <a:ext cx="2437354" cy="2824921"/>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12342399" y="1931116"/>
            <a:ext cx="3871712" cy="992901"/>
          </a:xfrm>
          <a:prstGeom prst="rect">
            <a:avLst/>
          </a:prstGeom>
        </p:spPr>
        <p:txBody>
          <a:bodyPr lIns="0" tIns="0" rIns="0" bIns="0" rtlCol="0" anchor="t">
            <a:spAutoFit/>
          </a:bodyPr>
          <a:lstStyle/>
          <a:p>
            <a:pPr algn="ctr">
              <a:lnSpc>
                <a:spcPts val="8000"/>
              </a:lnSpc>
            </a:pPr>
            <a:r>
              <a:rPr lang="en-US" sz="6600" dirty="0">
                <a:solidFill>
                  <a:srgbClr val="000000"/>
                </a:solidFill>
                <a:latin typeface="Candara" panose="020E0502030303020204" pitchFamily="34" charset="0"/>
              </a:rPr>
              <a:t>images</a:t>
            </a:r>
          </a:p>
        </p:txBody>
      </p:sp>
      <p:sp>
        <p:nvSpPr>
          <p:cNvPr id="6" name="TextBox 6"/>
          <p:cNvSpPr txBox="1"/>
          <p:nvPr/>
        </p:nvSpPr>
        <p:spPr>
          <a:xfrm>
            <a:off x="13258825" y="3041988"/>
            <a:ext cx="2038858" cy="459106"/>
          </a:xfrm>
          <a:prstGeom prst="rect">
            <a:avLst/>
          </a:prstGeom>
        </p:spPr>
        <p:txBody>
          <a:bodyPr lIns="0" tIns="0" rIns="0" bIns="0" rtlCol="0" anchor="t">
            <a:spAutoFit/>
          </a:bodyPr>
          <a:lstStyle/>
          <a:p>
            <a:pPr algn="ctr">
              <a:lnSpc>
                <a:spcPts val="3839"/>
              </a:lnSpc>
            </a:pPr>
            <a:r>
              <a:rPr lang="en-US" sz="2399" dirty="0">
                <a:solidFill>
                  <a:srgbClr val="000000"/>
                </a:solidFill>
                <a:latin typeface="Candara" panose="020E0502030303020204" pitchFamily="34" charset="0"/>
              </a:rPr>
              <a:t>products</a:t>
            </a:r>
          </a:p>
        </p:txBody>
      </p:sp>
      <p:sp>
        <p:nvSpPr>
          <p:cNvPr id="9" name="TextBox 9"/>
          <p:cNvSpPr txBox="1"/>
          <p:nvPr/>
        </p:nvSpPr>
        <p:spPr>
          <a:xfrm>
            <a:off x="12365986" y="4087196"/>
            <a:ext cx="3871712" cy="992901"/>
          </a:xfrm>
          <a:prstGeom prst="rect">
            <a:avLst/>
          </a:prstGeom>
        </p:spPr>
        <p:txBody>
          <a:bodyPr lIns="0" tIns="0" rIns="0" bIns="0" rtlCol="0" anchor="t">
            <a:spAutoFit/>
          </a:bodyPr>
          <a:lstStyle/>
          <a:p>
            <a:pPr algn="ctr">
              <a:lnSpc>
                <a:spcPts val="8000"/>
              </a:lnSpc>
            </a:pPr>
            <a:r>
              <a:rPr lang="en-US" sz="6600" dirty="0">
                <a:solidFill>
                  <a:srgbClr val="000000"/>
                </a:solidFill>
                <a:latin typeface="Candara" panose="020E0502030303020204" pitchFamily="34" charset="0"/>
              </a:rPr>
              <a:t>buttons</a:t>
            </a:r>
          </a:p>
        </p:txBody>
      </p:sp>
      <p:sp>
        <p:nvSpPr>
          <p:cNvPr id="10" name="TextBox 10"/>
          <p:cNvSpPr txBox="1"/>
          <p:nvPr/>
        </p:nvSpPr>
        <p:spPr>
          <a:xfrm>
            <a:off x="13258825" y="5159867"/>
            <a:ext cx="2038858" cy="459106"/>
          </a:xfrm>
          <a:prstGeom prst="rect">
            <a:avLst/>
          </a:prstGeom>
        </p:spPr>
        <p:txBody>
          <a:bodyPr lIns="0" tIns="0" rIns="0" bIns="0" rtlCol="0" anchor="t">
            <a:spAutoFit/>
          </a:bodyPr>
          <a:lstStyle/>
          <a:p>
            <a:pPr algn="ctr">
              <a:lnSpc>
                <a:spcPts val="3839"/>
              </a:lnSpc>
            </a:pPr>
            <a:r>
              <a:rPr lang="en-US" sz="2399" dirty="0">
                <a:solidFill>
                  <a:srgbClr val="000000"/>
                </a:solidFill>
                <a:latin typeface="Candara" panose="020E0502030303020204" pitchFamily="34" charset="0"/>
              </a:rPr>
              <a:t>click</a:t>
            </a:r>
          </a:p>
        </p:txBody>
      </p:sp>
      <p:sp>
        <p:nvSpPr>
          <p:cNvPr id="11" name="TextBox 11"/>
          <p:cNvSpPr txBox="1"/>
          <p:nvPr/>
        </p:nvSpPr>
        <p:spPr>
          <a:xfrm>
            <a:off x="12349326" y="6308941"/>
            <a:ext cx="3871712" cy="992901"/>
          </a:xfrm>
          <a:prstGeom prst="rect">
            <a:avLst/>
          </a:prstGeom>
        </p:spPr>
        <p:txBody>
          <a:bodyPr lIns="0" tIns="0" rIns="0" bIns="0" rtlCol="0" anchor="t">
            <a:spAutoFit/>
          </a:bodyPr>
          <a:lstStyle/>
          <a:p>
            <a:pPr algn="ctr">
              <a:lnSpc>
                <a:spcPts val="8000"/>
              </a:lnSpc>
            </a:pPr>
            <a:r>
              <a:rPr lang="en-US" sz="6600" dirty="0">
                <a:solidFill>
                  <a:srgbClr val="000000"/>
                </a:solidFill>
                <a:latin typeface="Candara" panose="020E0502030303020204" pitchFamily="34" charset="0"/>
              </a:rPr>
              <a:t>effects</a:t>
            </a:r>
          </a:p>
        </p:txBody>
      </p:sp>
      <p:sp>
        <p:nvSpPr>
          <p:cNvPr id="12" name="TextBox 12"/>
          <p:cNvSpPr txBox="1"/>
          <p:nvPr/>
        </p:nvSpPr>
        <p:spPr>
          <a:xfrm>
            <a:off x="12449088" y="7594915"/>
            <a:ext cx="3658333" cy="459106"/>
          </a:xfrm>
          <a:prstGeom prst="rect">
            <a:avLst/>
          </a:prstGeom>
        </p:spPr>
        <p:txBody>
          <a:bodyPr lIns="0" tIns="0" rIns="0" bIns="0" rtlCol="0" anchor="t">
            <a:spAutoFit/>
          </a:bodyPr>
          <a:lstStyle/>
          <a:p>
            <a:pPr algn="ctr">
              <a:lnSpc>
                <a:spcPts val="3839"/>
              </a:lnSpc>
            </a:pPr>
            <a:r>
              <a:rPr lang="en-US" sz="2399" dirty="0">
                <a:solidFill>
                  <a:srgbClr val="000000"/>
                </a:solidFill>
                <a:latin typeface="Candara" panose="020E0502030303020204" pitchFamily="34" charset="0"/>
              </a:rPr>
              <a:t> Design</a:t>
            </a:r>
          </a:p>
        </p:txBody>
      </p:sp>
      <p:sp>
        <p:nvSpPr>
          <p:cNvPr id="13" name="TextBox 13"/>
          <p:cNvSpPr txBox="1"/>
          <p:nvPr/>
        </p:nvSpPr>
        <p:spPr>
          <a:xfrm>
            <a:off x="1028700" y="4249737"/>
            <a:ext cx="4043863" cy="723147"/>
          </a:xfrm>
          <a:prstGeom prst="rect">
            <a:avLst/>
          </a:prstGeom>
        </p:spPr>
        <p:txBody>
          <a:bodyPr lIns="0" tIns="0" rIns="0" bIns="0" rtlCol="0" anchor="t">
            <a:spAutoFit/>
          </a:bodyPr>
          <a:lstStyle/>
          <a:p>
            <a:pPr>
              <a:lnSpc>
                <a:spcPts val="2799"/>
              </a:lnSpc>
            </a:pPr>
            <a:r>
              <a:rPr lang="en-US" sz="2800" dirty="0">
                <a:solidFill>
                  <a:srgbClr val="000000"/>
                </a:solidFill>
                <a:latin typeface="Candara" panose="020E0502030303020204" pitchFamily="34" charset="0"/>
              </a:rPr>
              <a:t>Example for</a:t>
            </a:r>
          </a:p>
          <a:p>
            <a:pPr>
              <a:lnSpc>
                <a:spcPts val="2799"/>
              </a:lnSpc>
            </a:pPr>
            <a:r>
              <a:rPr lang="en-US" sz="2800" dirty="0">
                <a:solidFill>
                  <a:srgbClr val="000000"/>
                </a:solidFill>
                <a:latin typeface="Candara" panose="020E0502030303020204" pitchFamily="34" charset="0"/>
              </a:rPr>
              <a:t> Frond end Development</a:t>
            </a:r>
          </a:p>
        </p:txBody>
      </p:sp>
      <p:grpSp>
        <p:nvGrpSpPr>
          <p:cNvPr id="14" name="Group 14"/>
          <p:cNvGrpSpPr/>
          <p:nvPr/>
        </p:nvGrpSpPr>
        <p:grpSpPr>
          <a:xfrm>
            <a:off x="5423693" y="2623094"/>
            <a:ext cx="6537706" cy="5040813"/>
            <a:chOff x="0" y="0"/>
            <a:chExt cx="8716941" cy="6721084"/>
          </a:xfrm>
        </p:grpSpPr>
        <p:pic>
          <p:nvPicPr>
            <p:cNvPr id="15" name="Picture 15"/>
            <p:cNvPicPr>
              <a:picLocks noChangeAspect="1"/>
            </p:cNvPicPr>
            <p:nvPr/>
          </p:nvPicPr>
          <p:blipFill>
            <a:blip r:embed="rId2"/>
            <a:srcRect l="6795" r="6795"/>
            <a:stretch>
              <a:fillRect/>
            </a:stretch>
          </p:blipFill>
          <p:spPr>
            <a:xfrm>
              <a:off x="0" y="0"/>
              <a:ext cx="8716941" cy="6721084"/>
            </a:xfrm>
            <a:prstGeom prst="rect">
              <a:avLst/>
            </a:prstGeom>
          </p:spPr>
        </p:pic>
      </p:grpSp>
      <p:pic>
        <p:nvPicPr>
          <p:cNvPr id="17" name="Picture 16">
            <a:extLst>
              <a:ext uri="{FF2B5EF4-FFF2-40B4-BE49-F238E27FC236}">
                <a16:creationId xmlns:a16="http://schemas.microsoft.com/office/drawing/2014/main" id="{69F31A23-FF52-90B6-F1AE-F5D8A7F879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3781" y="2623094"/>
            <a:ext cx="6517530" cy="504081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10282153" y="1927782"/>
            <a:ext cx="7366000" cy="1279449"/>
            <a:chOff x="0" y="0"/>
            <a:chExt cx="1940016" cy="336974"/>
          </a:xfrm>
        </p:grpSpPr>
        <p:sp>
          <p:nvSpPr>
            <p:cNvPr id="6" name="Freeform 6"/>
            <p:cNvSpPr/>
            <p:nvPr/>
          </p:nvSpPr>
          <p:spPr>
            <a:xfrm>
              <a:off x="0" y="0"/>
              <a:ext cx="1940016" cy="336974"/>
            </a:xfrm>
            <a:custGeom>
              <a:avLst/>
              <a:gdLst/>
              <a:ahLst/>
              <a:cxnLst/>
              <a:rect l="l" t="t" r="r" b="b"/>
              <a:pathLst>
                <a:path w="1940016" h="336974">
                  <a:moveTo>
                    <a:pt x="0" y="0"/>
                  </a:moveTo>
                  <a:lnTo>
                    <a:pt x="1940016" y="0"/>
                  </a:lnTo>
                  <a:lnTo>
                    <a:pt x="1940016" y="336974"/>
                  </a:lnTo>
                  <a:lnTo>
                    <a:pt x="0" y="336974"/>
                  </a:lnTo>
                  <a:close/>
                </a:path>
              </a:pathLst>
            </a:custGeom>
            <a:solidFill>
              <a:srgbClr val="FFF6E3"/>
            </a:solidFill>
          </p:spPr>
        </p:sp>
        <p:sp>
          <p:nvSpPr>
            <p:cNvPr id="7" name="TextBox 7"/>
            <p:cNvSpPr txBox="1"/>
            <p:nvPr/>
          </p:nvSpPr>
          <p:spPr>
            <a:xfrm>
              <a:off x="0" y="-38100"/>
              <a:ext cx="1940016" cy="375074"/>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0" name="TextBox 10"/>
          <p:cNvSpPr txBox="1"/>
          <p:nvPr/>
        </p:nvSpPr>
        <p:spPr>
          <a:xfrm>
            <a:off x="12039600" y="2299834"/>
            <a:ext cx="3851106" cy="505523"/>
          </a:xfrm>
          <a:prstGeom prst="rect">
            <a:avLst/>
          </a:prstGeom>
        </p:spPr>
        <p:txBody>
          <a:bodyPr lIns="0" tIns="0" rIns="0" bIns="0" rtlCol="0" anchor="t">
            <a:spAutoFit/>
          </a:bodyPr>
          <a:lstStyle/>
          <a:p>
            <a:pPr marL="0" lvl="1" indent="0" algn="l">
              <a:lnSpc>
                <a:spcPts val="4200"/>
              </a:lnSpc>
            </a:pPr>
            <a:r>
              <a:rPr lang="en-US" sz="3000" u="none" dirty="0">
                <a:solidFill>
                  <a:srgbClr val="000000"/>
                </a:solidFill>
                <a:latin typeface="Candara" panose="020E0502030303020204" pitchFamily="34" charset="0"/>
              </a:rPr>
              <a:t>BACKEND</a:t>
            </a:r>
          </a:p>
        </p:txBody>
      </p:sp>
      <p:sp>
        <p:nvSpPr>
          <p:cNvPr id="11" name="TextBox 11"/>
          <p:cNvSpPr txBox="1"/>
          <p:nvPr/>
        </p:nvSpPr>
        <p:spPr>
          <a:xfrm>
            <a:off x="11519793" y="3636036"/>
            <a:ext cx="5486668" cy="6067045"/>
          </a:xfrm>
          <a:prstGeom prst="rect">
            <a:avLst/>
          </a:prstGeom>
        </p:spPr>
        <p:txBody>
          <a:bodyPr lIns="0" tIns="0" rIns="0" bIns="0" rtlCol="0" anchor="t">
            <a:spAutoFit/>
          </a:bodyPr>
          <a:lstStyle/>
          <a:p>
            <a:pPr marL="521939" lvl="1" indent="-260970">
              <a:lnSpc>
                <a:spcPts val="3384"/>
              </a:lnSpc>
              <a:buFont typeface="Arial"/>
              <a:buChar char="•"/>
            </a:pPr>
            <a:r>
              <a:rPr lang="en-US" sz="2800" dirty="0">
                <a:latin typeface="Candara" panose="020E0502030303020204" pitchFamily="34" charset="0"/>
              </a:rPr>
              <a:t>Behind the-scenes apart</a:t>
            </a:r>
          </a:p>
          <a:p>
            <a:pPr marL="521939" lvl="1" indent="-260970">
              <a:lnSpc>
                <a:spcPts val="3384"/>
              </a:lnSpc>
              <a:buFont typeface="Arial"/>
              <a:buChar char="•"/>
            </a:pPr>
            <a:r>
              <a:rPr lang="en-US" sz="2800" dirty="0">
                <a:latin typeface="Candara" panose="020E0502030303020204" pitchFamily="34" charset="0"/>
              </a:rPr>
              <a:t>Data storage ,processing ,server side logic.</a:t>
            </a:r>
          </a:p>
          <a:p>
            <a:pPr marL="521939" lvl="1" indent="-260970">
              <a:lnSpc>
                <a:spcPts val="3384"/>
              </a:lnSpc>
              <a:buFont typeface="Arial"/>
              <a:buChar char="•"/>
            </a:pPr>
            <a:r>
              <a:rPr lang="en-US" sz="2800" dirty="0">
                <a:latin typeface="Candara" panose="020E0502030303020204" pitchFamily="34" charset="0"/>
              </a:rPr>
              <a:t>Build the server side components that power the applications.</a:t>
            </a:r>
          </a:p>
          <a:p>
            <a:pPr marL="521939" lvl="1" indent="-260970">
              <a:lnSpc>
                <a:spcPts val="3384"/>
              </a:lnSpc>
              <a:buFont typeface="Arial"/>
              <a:buChar char="•"/>
            </a:pPr>
            <a:endParaRPr lang="en-US" sz="2800" dirty="0">
              <a:latin typeface="Candara" panose="020E0502030303020204" pitchFamily="34" charset="0"/>
            </a:endParaRPr>
          </a:p>
          <a:p>
            <a:pPr marL="260969" lvl="1">
              <a:lnSpc>
                <a:spcPts val="3384"/>
              </a:lnSpc>
            </a:pPr>
            <a:r>
              <a:rPr lang="en-US" sz="2800" dirty="0">
                <a:latin typeface="Candara" panose="020E0502030303020204" pitchFamily="34" charset="0"/>
              </a:rPr>
              <a:t>Examples :-</a:t>
            </a:r>
          </a:p>
          <a:p>
            <a:pPr marL="718169" lvl="1" indent="-457200">
              <a:lnSpc>
                <a:spcPts val="3384"/>
              </a:lnSpc>
              <a:buFont typeface="Wingdings" panose="05000000000000000000" pitchFamily="2" charset="2"/>
              <a:buChar char="§"/>
            </a:pPr>
            <a:r>
              <a:rPr lang="en-US" sz="2800" dirty="0">
                <a:latin typeface="Candara" panose="020E0502030303020204" pitchFamily="34" charset="0"/>
              </a:rPr>
              <a:t>python</a:t>
            </a:r>
          </a:p>
          <a:p>
            <a:pPr marL="718169" lvl="1" indent="-457200">
              <a:lnSpc>
                <a:spcPts val="3384"/>
              </a:lnSpc>
              <a:buFont typeface="Wingdings" panose="05000000000000000000" pitchFamily="2" charset="2"/>
              <a:buChar char="§"/>
            </a:pPr>
            <a:r>
              <a:rPr lang="en-US" sz="2800" dirty="0">
                <a:latin typeface="Candara" panose="020E0502030303020204" pitchFamily="34" charset="0"/>
              </a:rPr>
              <a:t>php</a:t>
            </a:r>
          </a:p>
          <a:p>
            <a:pPr marL="718169" lvl="1" indent="-457200">
              <a:lnSpc>
                <a:spcPts val="3384"/>
              </a:lnSpc>
              <a:buFont typeface="Wingdings" panose="05000000000000000000" pitchFamily="2" charset="2"/>
              <a:buChar char="§"/>
            </a:pPr>
            <a:r>
              <a:rPr lang="en-US" sz="2800" dirty="0">
                <a:latin typeface="Candara" panose="020E0502030303020204" pitchFamily="34" charset="0"/>
              </a:rPr>
              <a:t>.NET</a:t>
            </a:r>
          </a:p>
          <a:p>
            <a:pPr marL="521939" lvl="1" indent="-260970">
              <a:lnSpc>
                <a:spcPts val="3384"/>
              </a:lnSpc>
              <a:buFont typeface="Arial"/>
              <a:buChar char="•"/>
            </a:pPr>
            <a:endParaRPr lang="en-US" sz="2800" dirty="0">
              <a:latin typeface="Candara" panose="020E0502030303020204" pitchFamily="34" charset="0"/>
            </a:endParaRPr>
          </a:p>
          <a:p>
            <a:pPr marL="521939" lvl="1" indent="-260970">
              <a:lnSpc>
                <a:spcPts val="3384"/>
              </a:lnSpc>
              <a:buFont typeface="Arial"/>
              <a:buChar char="•"/>
            </a:pPr>
            <a:endParaRPr lang="en-US" sz="2800" dirty="0">
              <a:latin typeface="Candara" panose="020E0502030303020204" pitchFamily="34" charset="0"/>
            </a:endParaRPr>
          </a:p>
          <a:p>
            <a:pPr marL="0" lvl="0" indent="0" algn="l">
              <a:lnSpc>
                <a:spcPts val="3499"/>
              </a:lnSpc>
            </a:pPr>
            <a:endParaRPr lang="en-US" sz="2499" u="none" dirty="0">
              <a:solidFill>
                <a:srgbClr val="000000"/>
              </a:solidFill>
              <a:latin typeface="Candara" panose="020E0502030303020204" pitchFamily="34" charset="0"/>
            </a:endParaRPr>
          </a:p>
        </p:txBody>
      </p:sp>
      <p:grpSp>
        <p:nvGrpSpPr>
          <p:cNvPr id="12" name="Group 12"/>
          <p:cNvGrpSpPr/>
          <p:nvPr/>
        </p:nvGrpSpPr>
        <p:grpSpPr>
          <a:xfrm>
            <a:off x="-191351" y="-170090"/>
            <a:ext cx="10224351" cy="10627180"/>
            <a:chOff x="0" y="0"/>
            <a:chExt cx="2692833" cy="2798928"/>
          </a:xfrm>
        </p:grpSpPr>
        <p:sp>
          <p:nvSpPr>
            <p:cNvPr id="13" name="Freeform 13"/>
            <p:cNvSpPr/>
            <p:nvPr/>
          </p:nvSpPr>
          <p:spPr>
            <a:xfrm>
              <a:off x="0" y="0"/>
              <a:ext cx="2692833" cy="2798928"/>
            </a:xfrm>
            <a:custGeom>
              <a:avLst/>
              <a:gdLst/>
              <a:ahLst/>
              <a:cxnLst/>
              <a:rect l="l" t="t" r="r" b="b"/>
              <a:pathLst>
                <a:path w="2692833" h="2798928">
                  <a:moveTo>
                    <a:pt x="0" y="0"/>
                  </a:moveTo>
                  <a:lnTo>
                    <a:pt x="2692833" y="0"/>
                  </a:lnTo>
                  <a:lnTo>
                    <a:pt x="2692833" y="2798928"/>
                  </a:lnTo>
                  <a:lnTo>
                    <a:pt x="0" y="2798928"/>
                  </a:lnTo>
                  <a:close/>
                </a:path>
              </a:pathLst>
            </a:custGeom>
            <a:solidFill>
              <a:srgbClr val="FFF6E3"/>
            </a:solidFill>
          </p:spPr>
        </p:sp>
        <p:sp>
          <p:nvSpPr>
            <p:cNvPr id="14" name="TextBox 14"/>
            <p:cNvSpPr txBox="1"/>
            <p:nvPr/>
          </p:nvSpPr>
          <p:spPr>
            <a:xfrm>
              <a:off x="0" y="-38100"/>
              <a:ext cx="2692833" cy="2837028"/>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15" name="TextBox 15"/>
          <p:cNvSpPr txBox="1"/>
          <p:nvPr/>
        </p:nvSpPr>
        <p:spPr>
          <a:xfrm>
            <a:off x="1281539" y="3480406"/>
            <a:ext cx="7469921" cy="2310569"/>
          </a:xfrm>
          <a:prstGeom prst="rect">
            <a:avLst/>
          </a:prstGeom>
        </p:spPr>
        <p:txBody>
          <a:bodyPr lIns="0" tIns="0" rIns="0" bIns="0" rtlCol="0" anchor="t">
            <a:spAutoFit/>
          </a:bodyPr>
          <a:lstStyle/>
          <a:p>
            <a:pPr>
              <a:lnSpc>
                <a:spcPts val="9280"/>
              </a:lnSpc>
            </a:pPr>
            <a:r>
              <a:rPr lang="en-US" sz="6600" spc="376" dirty="0">
                <a:solidFill>
                  <a:srgbClr val="000000"/>
                </a:solidFill>
                <a:latin typeface="Candara" panose="020E0502030303020204" pitchFamily="34" charset="0"/>
              </a:rPr>
              <a:t> FULLSTACK </a:t>
            </a:r>
          </a:p>
          <a:p>
            <a:pPr algn="ctr">
              <a:lnSpc>
                <a:spcPts val="9280"/>
              </a:lnSpc>
            </a:pPr>
            <a:r>
              <a:rPr lang="en-US" sz="6600" spc="376" dirty="0">
                <a:solidFill>
                  <a:srgbClr val="000000"/>
                </a:solidFill>
                <a:latin typeface="Candara" panose="020E0502030303020204" pitchFamily="34" charset="0"/>
              </a:rPr>
              <a:t>DEVELOPMENT</a:t>
            </a:r>
          </a:p>
        </p:txBody>
      </p:sp>
      <p:sp>
        <p:nvSpPr>
          <p:cNvPr id="16" name="TextBox 16"/>
          <p:cNvSpPr txBox="1"/>
          <p:nvPr/>
        </p:nvSpPr>
        <p:spPr>
          <a:xfrm>
            <a:off x="1524000" y="6039061"/>
            <a:ext cx="6817704" cy="2276008"/>
          </a:xfrm>
          <a:prstGeom prst="rect">
            <a:avLst/>
          </a:prstGeom>
        </p:spPr>
        <p:txBody>
          <a:bodyPr wrap="square" lIns="0" tIns="0" rIns="0" bIns="0" rtlCol="0" anchor="t">
            <a:spAutoFit/>
          </a:bodyPr>
          <a:lstStyle/>
          <a:p>
            <a:pPr>
              <a:lnSpc>
                <a:spcPct val="150000"/>
              </a:lnSpc>
            </a:pPr>
            <a:r>
              <a:rPr lang="en-US" sz="2800" dirty="0">
                <a:latin typeface="Candara" panose="020E0502030303020204" pitchFamily="34" charset="0"/>
                <a:ea typeface="Arimo" panose="020B0604020202020204" charset="0"/>
                <a:cs typeface="Arimo" panose="020B0604020202020204" charset="0"/>
              </a:rPr>
              <a:t>Process of designing, creating, testing, and deploying a complete web application from start to finish</a:t>
            </a:r>
          </a:p>
          <a:p>
            <a:pPr algn="ctr">
              <a:lnSpc>
                <a:spcPts val="2800"/>
              </a:lnSpc>
            </a:pPr>
            <a:endParaRPr lang="en-US" sz="2000" dirty="0">
              <a:solidFill>
                <a:srgbClr val="000000"/>
              </a:solidFill>
              <a:latin typeface="Candara" panose="020E0502030303020204" pitchFamily="34" charset="0"/>
            </a:endParaRPr>
          </a:p>
        </p:txBody>
      </p:sp>
      <p:sp>
        <p:nvSpPr>
          <p:cNvPr id="17" name="TextBox 17"/>
          <p:cNvSpPr txBox="1"/>
          <p:nvPr/>
        </p:nvSpPr>
        <p:spPr>
          <a:xfrm>
            <a:off x="3960425" y="6398134"/>
            <a:ext cx="2112150" cy="337015"/>
          </a:xfrm>
          <a:prstGeom prst="rect">
            <a:avLst/>
          </a:prstGeom>
        </p:spPr>
        <p:txBody>
          <a:bodyPr lIns="0" tIns="0" rIns="0" bIns="0" rtlCol="0" anchor="t">
            <a:spAutoFit/>
          </a:bodyPr>
          <a:lstStyle/>
          <a:p>
            <a:pPr algn="ctr">
              <a:lnSpc>
                <a:spcPts val="2800"/>
              </a:lnSpc>
            </a:pPr>
            <a:r>
              <a:rPr lang="en-US" sz="2000" dirty="0">
                <a:solidFill>
                  <a:srgbClr val="FFFFFF"/>
                </a:solidFill>
                <a:latin typeface="Candara" panose="020E0502030303020204" pitchFamily="34" charset="0"/>
              </a:rPr>
              <a:t>E</a:t>
            </a:r>
          </a:p>
        </p:txBody>
      </p:sp>
    </p:spTree>
    <p:extLst>
      <p:ext uri="{BB962C8B-B14F-4D97-AF65-F5344CB8AC3E}">
        <p14:creationId xmlns:p14="http://schemas.microsoft.com/office/powerpoint/2010/main" val="3590506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147106"/>
            <a:ext cx="9254329" cy="10581211"/>
            <a:chOff x="0" y="0"/>
            <a:chExt cx="2437354" cy="2786821"/>
          </a:xfrm>
        </p:grpSpPr>
        <p:sp>
          <p:nvSpPr>
            <p:cNvPr id="3" name="Freeform 3"/>
            <p:cNvSpPr/>
            <p:nvPr/>
          </p:nvSpPr>
          <p:spPr>
            <a:xfrm>
              <a:off x="0" y="0"/>
              <a:ext cx="2437354" cy="2786821"/>
            </a:xfrm>
            <a:custGeom>
              <a:avLst/>
              <a:gdLst/>
              <a:ahLst/>
              <a:cxnLst/>
              <a:rect l="l" t="t" r="r" b="b"/>
              <a:pathLst>
                <a:path w="2437354" h="2786821">
                  <a:moveTo>
                    <a:pt x="0" y="0"/>
                  </a:moveTo>
                  <a:lnTo>
                    <a:pt x="2437354" y="0"/>
                  </a:lnTo>
                  <a:lnTo>
                    <a:pt x="2437354" y="2786821"/>
                  </a:lnTo>
                  <a:lnTo>
                    <a:pt x="0" y="2786821"/>
                  </a:lnTo>
                  <a:close/>
                </a:path>
              </a:pathLst>
            </a:custGeom>
            <a:solidFill>
              <a:srgbClr val="FFF6E3"/>
            </a:solidFill>
          </p:spPr>
        </p:sp>
        <p:sp>
          <p:nvSpPr>
            <p:cNvPr id="4" name="TextBox 4"/>
            <p:cNvSpPr txBox="1"/>
            <p:nvPr/>
          </p:nvSpPr>
          <p:spPr>
            <a:xfrm>
              <a:off x="0" y="-38100"/>
              <a:ext cx="2437354" cy="2824921"/>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12334107" y="1884628"/>
            <a:ext cx="3871712" cy="992901"/>
          </a:xfrm>
          <a:prstGeom prst="rect">
            <a:avLst/>
          </a:prstGeom>
        </p:spPr>
        <p:txBody>
          <a:bodyPr lIns="0" tIns="0" rIns="0" bIns="0" rtlCol="0" anchor="t">
            <a:spAutoFit/>
          </a:bodyPr>
          <a:lstStyle/>
          <a:p>
            <a:pPr algn="ctr">
              <a:lnSpc>
                <a:spcPts val="8000"/>
              </a:lnSpc>
            </a:pPr>
            <a:r>
              <a:rPr lang="en-US" sz="6600" dirty="0">
                <a:solidFill>
                  <a:srgbClr val="000000"/>
                </a:solidFill>
                <a:latin typeface="Candara" panose="020E0502030303020204" pitchFamily="34" charset="0"/>
              </a:rPr>
              <a:t>login</a:t>
            </a:r>
          </a:p>
        </p:txBody>
      </p:sp>
      <p:sp>
        <p:nvSpPr>
          <p:cNvPr id="6" name="TextBox 6"/>
          <p:cNvSpPr txBox="1"/>
          <p:nvPr/>
        </p:nvSpPr>
        <p:spPr>
          <a:xfrm>
            <a:off x="13250534" y="2994670"/>
            <a:ext cx="2038858" cy="459106"/>
          </a:xfrm>
          <a:prstGeom prst="rect">
            <a:avLst/>
          </a:prstGeom>
        </p:spPr>
        <p:txBody>
          <a:bodyPr lIns="0" tIns="0" rIns="0" bIns="0" rtlCol="0" anchor="t">
            <a:spAutoFit/>
          </a:bodyPr>
          <a:lstStyle/>
          <a:p>
            <a:pPr algn="ctr">
              <a:lnSpc>
                <a:spcPts val="3839"/>
              </a:lnSpc>
            </a:pPr>
            <a:r>
              <a:rPr lang="en-US" sz="2399" dirty="0">
                <a:solidFill>
                  <a:srgbClr val="000000"/>
                </a:solidFill>
                <a:latin typeface="Candara" panose="020E0502030303020204" pitchFamily="34" charset="0"/>
              </a:rPr>
              <a:t>page</a:t>
            </a:r>
          </a:p>
        </p:txBody>
      </p:sp>
      <p:sp>
        <p:nvSpPr>
          <p:cNvPr id="7" name="TextBox 7"/>
          <p:cNvSpPr txBox="1"/>
          <p:nvPr/>
        </p:nvSpPr>
        <p:spPr>
          <a:xfrm>
            <a:off x="12235456" y="5831226"/>
            <a:ext cx="3871712" cy="992901"/>
          </a:xfrm>
          <a:prstGeom prst="rect">
            <a:avLst/>
          </a:prstGeom>
        </p:spPr>
        <p:txBody>
          <a:bodyPr lIns="0" tIns="0" rIns="0" bIns="0" rtlCol="0" anchor="t">
            <a:spAutoFit/>
          </a:bodyPr>
          <a:lstStyle/>
          <a:p>
            <a:pPr algn="ctr">
              <a:lnSpc>
                <a:spcPts val="8000"/>
              </a:lnSpc>
            </a:pPr>
            <a:r>
              <a:rPr lang="en-US" sz="6600" dirty="0">
                <a:solidFill>
                  <a:srgbClr val="000000"/>
                </a:solidFill>
                <a:latin typeface="Candara" panose="020E0502030303020204" pitchFamily="34" charset="0"/>
              </a:rPr>
              <a:t>database</a:t>
            </a:r>
          </a:p>
        </p:txBody>
      </p:sp>
      <p:sp>
        <p:nvSpPr>
          <p:cNvPr id="8" name="TextBox 8"/>
          <p:cNvSpPr txBox="1"/>
          <p:nvPr/>
        </p:nvSpPr>
        <p:spPr>
          <a:xfrm>
            <a:off x="13222571" y="6980346"/>
            <a:ext cx="2038858" cy="459106"/>
          </a:xfrm>
          <a:prstGeom prst="rect">
            <a:avLst/>
          </a:prstGeom>
        </p:spPr>
        <p:txBody>
          <a:bodyPr lIns="0" tIns="0" rIns="0" bIns="0" rtlCol="0" anchor="t">
            <a:spAutoFit/>
          </a:bodyPr>
          <a:lstStyle/>
          <a:p>
            <a:pPr algn="ctr">
              <a:lnSpc>
                <a:spcPts val="3839"/>
              </a:lnSpc>
            </a:pPr>
            <a:r>
              <a:rPr lang="en-US" sz="2399" dirty="0">
                <a:solidFill>
                  <a:srgbClr val="000000"/>
                </a:solidFill>
                <a:latin typeface="Candara" panose="020E0502030303020204" pitchFamily="34" charset="0"/>
              </a:rPr>
              <a:t>DBMS</a:t>
            </a:r>
          </a:p>
        </p:txBody>
      </p:sp>
      <p:sp>
        <p:nvSpPr>
          <p:cNvPr id="11" name="TextBox 11"/>
          <p:cNvSpPr txBox="1"/>
          <p:nvPr/>
        </p:nvSpPr>
        <p:spPr>
          <a:xfrm>
            <a:off x="12235456" y="3941139"/>
            <a:ext cx="3871712" cy="1069976"/>
          </a:xfrm>
          <a:prstGeom prst="rect">
            <a:avLst/>
          </a:prstGeom>
        </p:spPr>
        <p:txBody>
          <a:bodyPr lIns="0" tIns="0" rIns="0" bIns="0" rtlCol="0" anchor="t">
            <a:spAutoFit/>
          </a:bodyPr>
          <a:lstStyle/>
          <a:p>
            <a:pPr algn="ctr">
              <a:lnSpc>
                <a:spcPts val="8000"/>
              </a:lnSpc>
            </a:pPr>
            <a:r>
              <a:rPr lang="en-US" sz="6600" dirty="0">
                <a:solidFill>
                  <a:srgbClr val="000000"/>
                </a:solidFill>
                <a:latin typeface="Candara" panose="020E0502030303020204" pitchFamily="34" charset="0"/>
              </a:rPr>
              <a:t>Product</a:t>
            </a:r>
            <a:r>
              <a:rPr lang="en-US" sz="8000" dirty="0">
                <a:solidFill>
                  <a:srgbClr val="000000"/>
                </a:solidFill>
                <a:latin typeface="Candara" panose="020E0502030303020204" pitchFamily="34" charset="0"/>
              </a:rPr>
              <a:t> </a:t>
            </a:r>
          </a:p>
        </p:txBody>
      </p:sp>
      <p:sp>
        <p:nvSpPr>
          <p:cNvPr id="12" name="TextBox 12"/>
          <p:cNvSpPr txBox="1"/>
          <p:nvPr/>
        </p:nvSpPr>
        <p:spPr>
          <a:xfrm>
            <a:off x="12503999" y="4892662"/>
            <a:ext cx="3658333" cy="459106"/>
          </a:xfrm>
          <a:prstGeom prst="rect">
            <a:avLst/>
          </a:prstGeom>
        </p:spPr>
        <p:txBody>
          <a:bodyPr lIns="0" tIns="0" rIns="0" bIns="0" rtlCol="0" anchor="t">
            <a:spAutoFit/>
          </a:bodyPr>
          <a:lstStyle/>
          <a:p>
            <a:pPr algn="ctr">
              <a:lnSpc>
                <a:spcPts val="3839"/>
              </a:lnSpc>
            </a:pPr>
            <a:r>
              <a:rPr lang="en-US" sz="2399" dirty="0">
                <a:solidFill>
                  <a:srgbClr val="000000"/>
                </a:solidFill>
                <a:latin typeface="Candara" panose="020E0502030303020204" pitchFamily="34" charset="0"/>
              </a:rPr>
              <a:t>details</a:t>
            </a:r>
          </a:p>
        </p:txBody>
      </p:sp>
      <p:sp>
        <p:nvSpPr>
          <p:cNvPr id="13" name="TextBox 13"/>
          <p:cNvSpPr txBox="1"/>
          <p:nvPr/>
        </p:nvSpPr>
        <p:spPr>
          <a:xfrm>
            <a:off x="1028700" y="4249737"/>
            <a:ext cx="4043863" cy="723147"/>
          </a:xfrm>
          <a:prstGeom prst="rect">
            <a:avLst/>
          </a:prstGeom>
        </p:spPr>
        <p:txBody>
          <a:bodyPr lIns="0" tIns="0" rIns="0" bIns="0" rtlCol="0" anchor="t">
            <a:spAutoFit/>
          </a:bodyPr>
          <a:lstStyle/>
          <a:p>
            <a:pPr>
              <a:lnSpc>
                <a:spcPts val="2799"/>
              </a:lnSpc>
            </a:pPr>
            <a:r>
              <a:rPr lang="en-US" sz="2800" dirty="0">
                <a:solidFill>
                  <a:srgbClr val="000000"/>
                </a:solidFill>
                <a:latin typeface="Candara" panose="020E0502030303020204" pitchFamily="34" charset="0"/>
              </a:rPr>
              <a:t>Example for</a:t>
            </a:r>
          </a:p>
          <a:p>
            <a:pPr>
              <a:lnSpc>
                <a:spcPts val="2799"/>
              </a:lnSpc>
            </a:pPr>
            <a:r>
              <a:rPr lang="en-US" sz="2800" dirty="0">
                <a:solidFill>
                  <a:srgbClr val="000000"/>
                </a:solidFill>
                <a:latin typeface="Candara" panose="020E0502030303020204" pitchFamily="34" charset="0"/>
              </a:rPr>
              <a:t> backend development</a:t>
            </a:r>
          </a:p>
        </p:txBody>
      </p:sp>
      <p:pic>
        <p:nvPicPr>
          <p:cNvPr id="17" name="Picture 16">
            <a:extLst>
              <a:ext uri="{FF2B5EF4-FFF2-40B4-BE49-F238E27FC236}">
                <a16:creationId xmlns:a16="http://schemas.microsoft.com/office/drawing/2014/main" id="{9204BFD0-CD1F-68D9-5404-157230304F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3200" y="2491968"/>
            <a:ext cx="4336492" cy="5040813"/>
          </a:xfrm>
          <a:prstGeom prst="rect">
            <a:avLst/>
          </a:prstGeom>
        </p:spPr>
      </p:pic>
    </p:spTree>
    <p:extLst>
      <p:ext uri="{BB962C8B-B14F-4D97-AF65-F5344CB8AC3E}">
        <p14:creationId xmlns:p14="http://schemas.microsoft.com/office/powerpoint/2010/main" val="28314788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33874" y="-276396"/>
            <a:ext cx="9377874" cy="10839793"/>
            <a:chOff x="0" y="0"/>
            <a:chExt cx="2469893" cy="2854925"/>
          </a:xfrm>
        </p:grpSpPr>
        <p:sp>
          <p:nvSpPr>
            <p:cNvPr id="3" name="Freeform 3"/>
            <p:cNvSpPr/>
            <p:nvPr/>
          </p:nvSpPr>
          <p:spPr>
            <a:xfrm>
              <a:off x="0" y="0"/>
              <a:ext cx="2469893" cy="2854925"/>
            </a:xfrm>
            <a:custGeom>
              <a:avLst/>
              <a:gdLst/>
              <a:ahLst/>
              <a:cxnLst/>
              <a:rect l="l" t="t" r="r" b="b"/>
              <a:pathLst>
                <a:path w="2469893" h="2854925">
                  <a:moveTo>
                    <a:pt x="0" y="0"/>
                  </a:moveTo>
                  <a:lnTo>
                    <a:pt x="2469893" y="0"/>
                  </a:lnTo>
                  <a:lnTo>
                    <a:pt x="2469893" y="2854925"/>
                  </a:lnTo>
                  <a:lnTo>
                    <a:pt x="0" y="2854925"/>
                  </a:lnTo>
                  <a:close/>
                </a:path>
              </a:pathLst>
            </a:custGeom>
            <a:solidFill>
              <a:srgbClr val="FFF6E3"/>
            </a:solidFill>
          </p:spPr>
        </p:sp>
        <p:sp>
          <p:nvSpPr>
            <p:cNvPr id="4" name="TextBox 4"/>
            <p:cNvSpPr txBox="1"/>
            <p:nvPr/>
          </p:nvSpPr>
          <p:spPr>
            <a:xfrm>
              <a:off x="0" y="-38100"/>
              <a:ext cx="2469893" cy="2893025"/>
            </a:xfrm>
            <a:prstGeom prst="rect">
              <a:avLst/>
            </a:prstGeom>
          </p:spPr>
          <p:txBody>
            <a:bodyPr lIns="50800" tIns="50800" rIns="50800" bIns="50800" rtlCol="0" anchor="ctr"/>
            <a:lstStyle/>
            <a:p>
              <a:pPr algn="ctr">
                <a:lnSpc>
                  <a:spcPts val="2659"/>
                </a:lnSpc>
              </a:pPr>
              <a:endParaRPr>
                <a:latin typeface="Candara" panose="020E0502030303020204" pitchFamily="34" charset="0"/>
              </a:endParaRPr>
            </a:p>
          </p:txBody>
        </p:sp>
      </p:grpSp>
      <p:sp>
        <p:nvSpPr>
          <p:cNvPr id="5" name="TextBox 5"/>
          <p:cNvSpPr txBox="1"/>
          <p:nvPr/>
        </p:nvSpPr>
        <p:spPr>
          <a:xfrm>
            <a:off x="-233874" y="2158619"/>
            <a:ext cx="6012740" cy="1069976"/>
          </a:xfrm>
          <a:prstGeom prst="rect">
            <a:avLst/>
          </a:prstGeom>
        </p:spPr>
        <p:txBody>
          <a:bodyPr lIns="0" tIns="0" rIns="0" bIns="0" rtlCol="0" anchor="t">
            <a:spAutoFit/>
          </a:bodyPr>
          <a:lstStyle/>
          <a:p>
            <a:pPr algn="ctr">
              <a:lnSpc>
                <a:spcPts val="8000"/>
              </a:lnSpc>
            </a:pPr>
            <a:r>
              <a:rPr lang="en-US" sz="8000" dirty="0">
                <a:solidFill>
                  <a:srgbClr val="000000"/>
                </a:solidFill>
                <a:latin typeface="Candara" panose="020E0502030303020204" pitchFamily="34" charset="0"/>
              </a:rPr>
              <a:t>VISION</a:t>
            </a:r>
          </a:p>
        </p:txBody>
      </p:sp>
      <p:sp>
        <p:nvSpPr>
          <p:cNvPr id="6" name="TextBox 6"/>
          <p:cNvSpPr txBox="1"/>
          <p:nvPr/>
        </p:nvSpPr>
        <p:spPr>
          <a:xfrm>
            <a:off x="1200150" y="3252840"/>
            <a:ext cx="5669840" cy="5601533"/>
          </a:xfrm>
          <a:prstGeom prst="rect">
            <a:avLst/>
          </a:prstGeom>
        </p:spPr>
        <p:txBody>
          <a:bodyPr lIns="0" tIns="0" rIns="0" bIns="0" rtlCol="0" anchor="t">
            <a:spAutoFit/>
          </a:bodyPr>
          <a:lstStyle/>
          <a:p>
            <a:r>
              <a:rPr lang="en-US" sz="2800" dirty="0">
                <a:solidFill>
                  <a:srgbClr val="100F0D"/>
                </a:solidFill>
                <a:latin typeface="Candara" panose="020E0502030303020204" pitchFamily="34" charset="0"/>
              </a:rPr>
              <a:t>Python's vision is its support for multiple paradigms and domains. Python is a general-purpose language that can be used for a wide range of applications, from web development to data science to machine learning. Python also allows programmers to choose from different programming styles, such as imperative, functional, object-oriented, or procedural. This gives them the flexibility and freedom to use the best tool for the job.</a:t>
            </a:r>
          </a:p>
        </p:txBody>
      </p:sp>
      <p:sp>
        <p:nvSpPr>
          <p:cNvPr id="7" name="TextBox 7"/>
          <p:cNvSpPr txBox="1"/>
          <p:nvPr/>
        </p:nvSpPr>
        <p:spPr>
          <a:xfrm>
            <a:off x="2978995" y="6398134"/>
            <a:ext cx="2112150" cy="349176"/>
          </a:xfrm>
          <a:prstGeom prst="rect">
            <a:avLst/>
          </a:prstGeom>
        </p:spPr>
        <p:txBody>
          <a:bodyPr lIns="0" tIns="0" rIns="0" bIns="0" rtlCol="0" anchor="t">
            <a:spAutoFit/>
          </a:bodyPr>
          <a:lstStyle/>
          <a:p>
            <a:pPr algn="ctr">
              <a:lnSpc>
                <a:spcPts val="2800"/>
              </a:lnSpc>
            </a:pPr>
            <a:r>
              <a:rPr lang="en-US" sz="2000">
                <a:solidFill>
                  <a:srgbClr val="FFFFFF"/>
                </a:solidFill>
                <a:latin typeface="Candara" panose="020E0502030303020204" pitchFamily="34" charset="0"/>
              </a:rPr>
              <a:t>READ MORE</a:t>
            </a:r>
          </a:p>
        </p:txBody>
      </p:sp>
      <p:pic>
        <p:nvPicPr>
          <p:cNvPr id="15" name="Picture 14">
            <a:extLst>
              <a:ext uri="{FF2B5EF4-FFF2-40B4-BE49-F238E27FC236}">
                <a16:creationId xmlns:a16="http://schemas.microsoft.com/office/drawing/2014/main" id="{5E52DD6B-4C34-3134-F302-DC85B5869F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0" y="1361146"/>
            <a:ext cx="7848600" cy="742004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1624</TotalTime>
  <Words>1764</Words>
  <Application>Microsoft Office PowerPoint</Application>
  <PresentationFormat>Custom</PresentationFormat>
  <Paragraphs>213</Paragraphs>
  <Slides>35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Candara</vt:lpstr>
      <vt:lpstr>Wingdings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Colorful Modern Business Infographic Presentation</dc:title>
  <dc:creator>USER</dc:creator>
  <cp:lastModifiedBy>Faris thattaruthodi</cp:lastModifiedBy>
  <cp:revision>18</cp:revision>
  <dcterms:created xsi:type="dcterms:W3CDTF">2006-08-16T00:00:00Z</dcterms:created>
  <dcterms:modified xsi:type="dcterms:W3CDTF">2024-04-22T20:52:50Z</dcterms:modified>
  <dc:identifier>DAGCx-ay_sM</dc:identifier>
</cp:coreProperties>
</file>

<file path=docProps/thumbnail.jpeg>
</file>